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54"/>
  </p:notesMasterIdLst>
  <p:sldIdLst>
    <p:sldId id="256" r:id="rId2"/>
    <p:sldId id="257" r:id="rId3"/>
    <p:sldId id="264" r:id="rId4"/>
    <p:sldId id="261" r:id="rId5"/>
    <p:sldId id="265" r:id="rId6"/>
    <p:sldId id="262" r:id="rId7"/>
    <p:sldId id="266" r:id="rId8"/>
    <p:sldId id="258" r:id="rId9"/>
    <p:sldId id="297" r:id="rId10"/>
    <p:sldId id="298" r:id="rId11"/>
    <p:sldId id="299" r:id="rId12"/>
    <p:sldId id="300" r:id="rId13"/>
    <p:sldId id="263" r:id="rId14"/>
    <p:sldId id="259" r:id="rId15"/>
    <p:sldId id="276" r:id="rId16"/>
    <p:sldId id="302" r:id="rId17"/>
    <p:sldId id="304" r:id="rId18"/>
    <p:sldId id="303" r:id="rId19"/>
    <p:sldId id="269" r:id="rId20"/>
    <p:sldId id="277" r:id="rId21"/>
    <p:sldId id="306" r:id="rId22"/>
    <p:sldId id="305" r:id="rId23"/>
    <p:sldId id="260" r:id="rId24"/>
    <p:sldId id="267" r:id="rId25"/>
    <p:sldId id="301" r:id="rId26"/>
    <p:sldId id="294" r:id="rId27"/>
    <p:sldId id="293" r:id="rId28"/>
    <p:sldId id="290" r:id="rId29"/>
    <p:sldId id="287" r:id="rId30"/>
    <p:sldId id="288" r:id="rId31"/>
    <p:sldId id="307" r:id="rId32"/>
    <p:sldId id="291" r:id="rId33"/>
    <p:sldId id="289" r:id="rId34"/>
    <p:sldId id="296" r:id="rId35"/>
    <p:sldId id="295" r:id="rId36"/>
    <p:sldId id="270" r:id="rId37"/>
    <p:sldId id="271" r:id="rId38"/>
    <p:sldId id="273" r:id="rId39"/>
    <p:sldId id="272" r:id="rId40"/>
    <p:sldId id="274" r:id="rId41"/>
    <p:sldId id="275" r:id="rId42"/>
    <p:sldId id="278" r:id="rId43"/>
    <p:sldId id="279" r:id="rId44"/>
    <p:sldId id="280" r:id="rId45"/>
    <p:sldId id="292" r:id="rId46"/>
    <p:sldId id="281" r:id="rId47"/>
    <p:sldId id="282" r:id="rId48"/>
    <p:sldId id="283" r:id="rId49"/>
    <p:sldId id="284" r:id="rId50"/>
    <p:sldId id="285" r:id="rId51"/>
    <p:sldId id="286" r:id="rId52"/>
    <p:sldId id="268" r:id="rId5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6542"/>
  </p:normalViewPr>
  <p:slideViewPr>
    <p:cSldViewPr snapToGrid="0">
      <p:cViewPr>
        <p:scale>
          <a:sx n="100" d="100"/>
          <a:sy n="100" d="100"/>
        </p:scale>
        <p:origin x="464" y="-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DD93BF-28BE-410E-A7A2-B126037CE348}" type="datetimeFigureOut">
              <a:rPr lang="en-US"/>
              <a:t>12/8/17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EDD3C-B24A-4FD8-BC37-AD1F1425C620}" type="slidenum">
              <a:rPr lang="en-US"/>
              <a:t>‹#›</a:t>
            </a:fld>
            <a:endParaRPr lang="en-US"/>
          </a:p>
        </p:txBody>
      </p:sp>
    </p:spTree>
    <p:extLst>
      <p:ext uri="{BB962C8B-B14F-4D97-AF65-F5344CB8AC3E}">
        <p14:creationId xmlns:p14="http://schemas.microsoft.com/office/powerpoint/2010/main" val="725830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 from this investigation highlight the potential utility of addressing academic engagement from both the macro (institutionally based) and micro (student focused) level. </a:t>
            </a:r>
          </a:p>
        </p:txBody>
      </p:sp>
      <p:sp>
        <p:nvSpPr>
          <p:cNvPr id="4" name="Slide Number Placeholder 3"/>
          <p:cNvSpPr>
            <a:spLocks noGrp="1"/>
          </p:cNvSpPr>
          <p:nvPr>
            <p:ph type="sldNum" sz="quarter" idx="10"/>
          </p:nvPr>
        </p:nvSpPr>
        <p:spPr/>
        <p:txBody>
          <a:bodyPr/>
          <a:lstStyle/>
          <a:p>
            <a:fld id="{D6BEDD3C-B24A-4FD8-BC37-AD1F1425C620}" type="slidenum">
              <a:rPr lang="en-US"/>
              <a:t>4</a:t>
            </a:fld>
            <a:endParaRPr lang="en-US"/>
          </a:p>
        </p:txBody>
      </p:sp>
    </p:spTree>
    <p:extLst>
      <p:ext uri="{BB962C8B-B14F-4D97-AF65-F5344CB8AC3E}">
        <p14:creationId xmlns:p14="http://schemas.microsoft.com/office/powerpoint/2010/main" val="3888369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participating students were provided the option of completing a research review paper or participating in this study to fulfill a research requirement for their course.  This option was provided to students in 3-4 classes over the course of multiple semesters.  Participants were also obtained from other psychology and education courses.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42</a:t>
            </a:fld>
            <a:endParaRPr lang="en-US"/>
          </a:p>
        </p:txBody>
      </p:sp>
    </p:spTree>
    <p:extLst>
      <p:ext uri="{BB962C8B-B14F-4D97-AF65-F5344CB8AC3E}">
        <p14:creationId xmlns:p14="http://schemas.microsoft.com/office/powerpoint/2010/main" val="743220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rPr>
              <a:t>USQ </a:t>
            </a:r>
            <a:r>
              <a:rPr lang="mr-IN" sz="1200" u="sng" kern="1200" dirty="0" smtClean="0">
                <a:solidFill>
                  <a:schemeClr val="tx1"/>
                </a:solidFill>
                <a:effectLst/>
                <a:latin typeface="+mn-lt"/>
                <a:ea typeface="+mn-ea"/>
                <a:cs typeface="+mn-cs"/>
              </a:rPr>
              <a:t>–</a:t>
            </a:r>
            <a:r>
              <a:rPr lang="en-US" sz="1200" u="sng" kern="1200" dirty="0" smtClean="0">
                <a:solidFill>
                  <a:schemeClr val="tx1"/>
                </a:solidFill>
                <a:effectLst/>
                <a:latin typeface="+mn-lt"/>
                <a:ea typeface="+mn-ea"/>
                <a:cs typeface="+mn-cs"/>
              </a:rPr>
              <a:t> </a:t>
            </a:r>
          </a:p>
          <a:p>
            <a:pPr marL="171450" indent="-171450">
              <a:buFont typeface="Arial" charset="0"/>
              <a:buChar char="•"/>
            </a:pPr>
            <a:r>
              <a:rPr lang="en-US" sz="1200" kern="1200" dirty="0" smtClean="0">
                <a:solidFill>
                  <a:schemeClr val="tx1"/>
                </a:solidFill>
                <a:effectLst/>
                <a:latin typeface="+mn-lt"/>
                <a:ea typeface="+mn-ea"/>
                <a:cs typeface="+mn-cs"/>
              </a:rPr>
              <a:t>self- report questionnaire targeted toward university students</a:t>
            </a:r>
          </a:p>
          <a:p>
            <a:pPr marL="171450" indent="-171450">
              <a:buFont typeface="Arial" charset="0"/>
              <a:buChar char="•"/>
            </a:pPr>
            <a:r>
              <a:rPr lang="en-US" sz="1200" kern="1200" dirty="0" smtClean="0">
                <a:solidFill>
                  <a:schemeClr val="tx1"/>
                </a:solidFill>
                <a:effectLst/>
                <a:latin typeface="+mn-lt"/>
                <a:ea typeface="+mn-ea"/>
                <a:cs typeface="+mn-cs"/>
              </a:rPr>
              <a:t>items relevant in the life of an undergraduate student. </a:t>
            </a:r>
          </a:p>
          <a:p>
            <a:pPr marL="171450" indent="-171450">
              <a:buFont typeface="Arial" charset="0"/>
              <a:buChar char="•"/>
            </a:pPr>
            <a:r>
              <a:rPr lang="en-US" sz="1200" kern="1200" dirty="0" smtClean="0">
                <a:solidFill>
                  <a:schemeClr val="tx1"/>
                </a:solidFill>
                <a:effectLst/>
                <a:latin typeface="+mn-lt"/>
                <a:ea typeface="+mn-ea"/>
                <a:cs typeface="+mn-cs"/>
              </a:rPr>
              <a:t>82 common stressful life events</a:t>
            </a:r>
          </a:p>
          <a:p>
            <a:pPr marL="171450" indent="-171450">
              <a:buFont typeface="Arial" charset="0"/>
              <a:buChar char="•"/>
            </a:pPr>
            <a:r>
              <a:rPr lang="en-US" sz="1200" kern="1200" dirty="0" smtClean="0">
                <a:solidFill>
                  <a:schemeClr val="tx1"/>
                </a:solidFill>
                <a:effectLst/>
                <a:latin typeface="+mn-lt"/>
                <a:ea typeface="+mn-ea"/>
                <a:cs typeface="+mn-cs"/>
              </a:rPr>
              <a:t>indicate which events have occurred within the last semester using a yes/no format of “it happened to me” or “it did NOT happen to me.” </a:t>
            </a:r>
          </a:p>
          <a:p>
            <a:pPr marL="0" lvl="0" indent="0">
              <a:buFont typeface="Arial" charset="0"/>
              <a:buNone/>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SHI</a:t>
            </a:r>
            <a:r>
              <a:rPr lang="en-US" sz="1200" u="sng"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a self-report measure comprised of 13 items rated on a five-point scale ranging from 0 (never) to 4 (always)</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High scores indicate more maladaptive sleep hygiene practices, while lower scores demonstrate better sleep hygiene.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The total score ranges from 0-52. </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LTEQ</a:t>
            </a:r>
            <a:r>
              <a:rPr lang="en-US" sz="1200" kern="1200" dirty="0" smtClean="0">
                <a:solidFill>
                  <a:schemeClr val="tx1"/>
                </a:solidFill>
                <a:effectLst/>
                <a:latin typeface="+mn-lt"/>
                <a:ea typeface="+mn-ea"/>
                <a:cs typeface="+mn-cs"/>
              </a:rPr>
              <a:t> </a:t>
            </a:r>
            <a:r>
              <a:rPr lang="mr-IN" sz="1200" kern="1200" dirty="0" smtClean="0">
                <a:solidFill>
                  <a:schemeClr val="tx1"/>
                </a:solidFill>
                <a:effectLst/>
                <a:latin typeface="+mn-lt"/>
                <a:ea typeface="+mn-ea"/>
                <a:cs typeface="+mn-cs"/>
              </a:rPr>
              <a:t>–</a:t>
            </a:r>
            <a:r>
              <a:rPr lang="en-US" sz="1200" kern="120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5-category rating range for three levels of physical activity: “Strenuous,” “Moderate,” and “Mild” exercise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average weekly exercise and how often they complete 20 minutes or more minutes of either strenuous, moderate, or mild exercise during their free time.</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indicating “Never,” “1-2 times,” “3-4 times,” “5-6 times,” and “7 or more times” (per week)</a:t>
            </a:r>
            <a:r>
              <a:rPr lang="en-US" dirty="0" smtClean="0">
                <a:effectLst/>
              </a:rPr>
              <a:t> </a:t>
            </a:r>
          </a:p>
          <a:p>
            <a:pPr marL="171450" lvl="0" indent="-171450">
              <a:buFont typeface="Arial" charset="0"/>
              <a:buChar char="•"/>
            </a:pPr>
            <a:r>
              <a:rPr lang="en-US" sz="1200" kern="1200" dirty="0" smtClean="0">
                <a:solidFill>
                  <a:schemeClr val="tx1"/>
                </a:solidFill>
                <a:effectLst/>
                <a:latin typeface="+mn-lt"/>
                <a:ea typeface="+mn-ea"/>
                <a:cs typeface="+mn-cs"/>
              </a:rPr>
              <a:t>descriptions of physical states one would experience at that level and specific activity examples (i.e. running for strenuous exercise and bowling for mild exercise)</a:t>
            </a:r>
          </a:p>
          <a:p>
            <a:pPr marL="171450" lvl="0" indent="-171450">
              <a:buFont typeface="Arial" charset="0"/>
              <a:buChar char="•"/>
            </a:pPr>
            <a:endParaRPr lang="en-US" sz="1200" kern="1200" dirty="0" smtClean="0">
              <a:solidFill>
                <a:schemeClr val="tx1"/>
              </a:solidFill>
              <a:effectLst/>
              <a:latin typeface="+mn-lt"/>
              <a:ea typeface="+mn-ea"/>
              <a:cs typeface="+mn-cs"/>
            </a:endParaRPr>
          </a:p>
          <a:p>
            <a:pPr marL="0" lvl="0" indent="0">
              <a:buFont typeface="Arial" charset="0"/>
              <a:buNone/>
            </a:pPr>
            <a:r>
              <a:rPr lang="en-US" sz="1200" u="sng" kern="1200" dirty="0" smtClean="0">
                <a:solidFill>
                  <a:schemeClr val="tx1"/>
                </a:solidFill>
                <a:effectLst/>
                <a:latin typeface="+mn-lt"/>
                <a:ea typeface="+mn-ea"/>
                <a:cs typeface="+mn-cs"/>
              </a:rPr>
              <a:t>SCEQ</a:t>
            </a:r>
            <a:r>
              <a:rPr lang="en-US" sz="1200" kern="1200" baseline="0" dirty="0" smtClean="0">
                <a:solidFill>
                  <a:schemeClr val="tx1"/>
                </a:solidFill>
                <a:effectLst/>
                <a:latin typeface="+mn-lt"/>
                <a:ea typeface="+mn-ea"/>
                <a:cs typeface="+mn-cs"/>
              </a:rPr>
              <a:t>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a:t>
            </a:r>
          </a:p>
          <a:p>
            <a:pPr marL="171450" lvl="0" indent="-171450">
              <a:buFont typeface="Arial" charset="0"/>
              <a:buChar char="•"/>
            </a:pPr>
            <a:r>
              <a:rPr lang="en-US" sz="1200" kern="1200" dirty="0" smtClean="0">
                <a:solidFill>
                  <a:schemeClr val="tx1"/>
                </a:solidFill>
                <a:effectLst/>
                <a:latin typeface="+mn-lt"/>
                <a:ea typeface="+mn-ea"/>
                <a:cs typeface="+mn-cs"/>
              </a:rPr>
              <a:t>23 items that are loaded onto four factors, including Factor 1 – Skills Engagement, Factor 2 – Emotional Engagement, Factor 3- Participation/Interaction Engagement, and Factor 4 – Performance Engagement. </a:t>
            </a:r>
          </a:p>
          <a:p>
            <a:pPr marL="171450" lvl="0" indent="-171450">
              <a:buFont typeface="Arial" charset="0"/>
              <a:buChar char="•"/>
            </a:pPr>
            <a:r>
              <a:rPr lang="en-US" sz="1200" kern="1200" dirty="0" smtClean="0">
                <a:solidFill>
                  <a:schemeClr val="tx1"/>
                </a:solidFill>
                <a:effectLst/>
                <a:latin typeface="+mn-lt"/>
                <a:ea typeface="+mn-ea"/>
                <a:cs typeface="+mn-cs"/>
              </a:rPr>
              <a:t>items are rated on a 5-point rating scale, with the following instructions: “To what extent do the following behaviors, thoughts, and feelings describe you, in this course.  Please rate each of them on the following scale: 1 = </a:t>
            </a:r>
            <a:r>
              <a:rPr lang="en-US" sz="1200" i="1" kern="1200" dirty="0" smtClean="0">
                <a:solidFill>
                  <a:schemeClr val="tx1"/>
                </a:solidFill>
                <a:effectLst/>
                <a:latin typeface="+mn-lt"/>
                <a:ea typeface="+mn-ea"/>
                <a:cs typeface="+mn-cs"/>
              </a:rPr>
              <a:t>not at all characteristic of me</a:t>
            </a:r>
            <a:r>
              <a:rPr lang="en-US" sz="1200" kern="1200" dirty="0" smtClean="0">
                <a:solidFill>
                  <a:schemeClr val="tx1"/>
                </a:solidFill>
                <a:effectLst/>
                <a:latin typeface="+mn-lt"/>
                <a:ea typeface="+mn-ea"/>
                <a:cs typeface="+mn-cs"/>
              </a:rPr>
              <a:t>, 2 = </a:t>
            </a:r>
            <a:r>
              <a:rPr lang="en-US" sz="1200" i="1" kern="1200" dirty="0" smtClean="0">
                <a:solidFill>
                  <a:schemeClr val="tx1"/>
                </a:solidFill>
                <a:effectLst/>
                <a:latin typeface="+mn-lt"/>
                <a:ea typeface="+mn-ea"/>
                <a:cs typeface="+mn-cs"/>
              </a:rPr>
              <a:t>not really characteristic of me</a:t>
            </a:r>
            <a:r>
              <a:rPr lang="en-US" sz="1200" kern="1200" dirty="0" smtClean="0">
                <a:solidFill>
                  <a:schemeClr val="tx1"/>
                </a:solidFill>
                <a:effectLst/>
                <a:latin typeface="+mn-lt"/>
                <a:ea typeface="+mn-ea"/>
                <a:cs typeface="+mn-cs"/>
              </a:rPr>
              <a:t>, 3 = </a:t>
            </a:r>
            <a:r>
              <a:rPr lang="en-US" sz="1200" i="1" kern="1200" dirty="0" smtClean="0">
                <a:solidFill>
                  <a:schemeClr val="tx1"/>
                </a:solidFill>
                <a:effectLst/>
                <a:latin typeface="+mn-lt"/>
                <a:ea typeface="+mn-ea"/>
                <a:cs typeface="+mn-cs"/>
              </a:rPr>
              <a:t>moderately characteristic of me</a:t>
            </a:r>
            <a:r>
              <a:rPr lang="en-US" sz="1200" kern="1200" dirty="0" smtClean="0">
                <a:solidFill>
                  <a:schemeClr val="tx1"/>
                </a:solidFill>
                <a:effectLst/>
                <a:latin typeface="+mn-lt"/>
                <a:ea typeface="+mn-ea"/>
                <a:cs typeface="+mn-cs"/>
              </a:rPr>
              <a:t>, 4 = </a:t>
            </a:r>
            <a:r>
              <a:rPr lang="en-US" sz="1200" i="1" kern="1200" dirty="0" smtClean="0">
                <a:solidFill>
                  <a:schemeClr val="tx1"/>
                </a:solidFill>
                <a:effectLst/>
                <a:latin typeface="+mn-lt"/>
                <a:ea typeface="+mn-ea"/>
                <a:cs typeface="+mn-cs"/>
              </a:rPr>
              <a:t>characteristic of me</a:t>
            </a:r>
            <a:r>
              <a:rPr lang="en-US" sz="1200" kern="1200" dirty="0" smtClean="0">
                <a:solidFill>
                  <a:schemeClr val="tx1"/>
                </a:solidFill>
                <a:effectLst/>
                <a:latin typeface="+mn-lt"/>
                <a:ea typeface="+mn-ea"/>
                <a:cs typeface="+mn-cs"/>
              </a:rPr>
              <a:t>, 5= </a:t>
            </a:r>
            <a:r>
              <a:rPr lang="en-US" sz="1200" i="1" kern="1200" dirty="0" smtClean="0">
                <a:solidFill>
                  <a:schemeClr val="tx1"/>
                </a:solidFill>
                <a:effectLst/>
                <a:latin typeface="+mn-lt"/>
                <a:ea typeface="+mn-ea"/>
                <a:cs typeface="+mn-cs"/>
              </a:rPr>
              <a:t>very characteristic of me</a:t>
            </a:r>
            <a:r>
              <a:rPr lang="en-US" sz="1200" kern="1200" dirty="0" smtClean="0">
                <a:solidFill>
                  <a:schemeClr val="tx1"/>
                </a:solidFill>
                <a:effectLst/>
                <a:latin typeface="+mn-lt"/>
                <a:ea typeface="+mn-ea"/>
                <a:cs typeface="+mn-cs"/>
              </a:rPr>
              <a:t>.”</a:t>
            </a:r>
            <a:r>
              <a:rPr lang="en-US" dirty="0" smtClean="0">
                <a:effectLst/>
              </a:rPr>
              <a:t>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6BEDD3C-B24A-4FD8-BC37-AD1F1425C620}" type="slidenum">
              <a:rPr lang="en-US" smtClean="0"/>
              <a:t>44</a:t>
            </a:fld>
            <a:endParaRPr lang="en-US"/>
          </a:p>
        </p:txBody>
      </p:sp>
    </p:spTree>
    <p:extLst>
      <p:ext uri="{BB962C8B-B14F-4D97-AF65-F5344CB8AC3E}">
        <p14:creationId xmlns:p14="http://schemas.microsoft.com/office/powerpoint/2010/main" val="985202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Skinner and Belmont examined a </a:t>
            </a:r>
            <a:r>
              <a:rPr lang="en-US" u="sng"/>
              <a:t>transactional</a:t>
            </a:r>
            <a:r>
              <a:rPr lang="en-US"/>
              <a:t> form of engagement with their evaluation of the impact of teacher/student relations. Teacher relations and behaviors influence student academic engagement in a positive fashion.</a:t>
            </a:r>
          </a:p>
          <a:p>
            <a:endParaRPr lang="en-US"/>
          </a:p>
        </p:txBody>
      </p:sp>
      <p:sp>
        <p:nvSpPr>
          <p:cNvPr id="4" name="Slide Number Placeholder 3"/>
          <p:cNvSpPr>
            <a:spLocks noGrp="1"/>
          </p:cNvSpPr>
          <p:nvPr>
            <p:ph type="sldNum" sz="quarter" idx="10"/>
          </p:nvPr>
        </p:nvSpPr>
        <p:spPr/>
        <p:txBody>
          <a:bodyPr/>
          <a:lstStyle/>
          <a:p>
            <a:fld id="{D6BEDD3C-B24A-4FD8-BC37-AD1F1425C620}" type="slidenum">
              <a:rPr lang="en-US"/>
              <a:t>6</a:t>
            </a:fld>
            <a:endParaRPr lang="en-US"/>
          </a:p>
        </p:txBody>
      </p:sp>
    </p:spTree>
    <p:extLst>
      <p:ext uri="{BB962C8B-B14F-4D97-AF65-F5344CB8AC3E}">
        <p14:creationId xmlns:p14="http://schemas.microsoft.com/office/powerpoint/2010/main" val="42341958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College students are being</a:t>
            </a:r>
            <a:r>
              <a:rPr lang="en-US" baseline="0" dirty="0" smtClean="0"/>
              <a:t> inundated with stressors from managing newly acquired independence, to the increased rigors of college curriculum.</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14</a:t>
            </a:fld>
            <a:endParaRPr lang="en-US"/>
          </a:p>
        </p:txBody>
      </p:sp>
    </p:spTree>
    <p:extLst>
      <p:ext uri="{BB962C8B-B14F-4D97-AF65-F5344CB8AC3E}">
        <p14:creationId xmlns:p14="http://schemas.microsoft.com/office/powerpoint/2010/main" val="21234631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 more info on </a:t>
            </a:r>
            <a:r>
              <a:rPr lang="en-US" dirty="0" err="1" smtClean="0"/>
              <a:t>Pechtel</a:t>
            </a:r>
            <a:r>
              <a:rPr lang="en-US" dirty="0" smtClean="0"/>
              <a:t> study to talk about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15</a:t>
            </a:fld>
            <a:endParaRPr lang="en-US"/>
          </a:p>
        </p:txBody>
      </p:sp>
    </p:spTree>
    <p:extLst>
      <p:ext uri="{BB962C8B-B14F-4D97-AF65-F5344CB8AC3E}">
        <p14:creationId xmlns:p14="http://schemas.microsoft.com/office/powerpoint/2010/main" val="1456401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Stress includes aspects of both acute and chronic adversity. When looking at stressful life events it is important to consider</a:t>
            </a:r>
            <a:r>
              <a:rPr lang="en-US" baseline="0" dirty="0" smtClean="0"/>
              <a:t> the varying degree of events (from traumatic situations to daily hassles) and how they </a:t>
            </a:r>
            <a:r>
              <a:rPr lang="en-US" dirty="0" smtClean="0"/>
              <a:t>differently impact</a:t>
            </a:r>
            <a:r>
              <a:rPr lang="en-US" baseline="0" dirty="0" smtClean="0"/>
              <a:t> an individual</a:t>
            </a:r>
            <a:r>
              <a:rPr lang="en-US" dirty="0" smtClean="0"/>
              <a:t>.</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19</a:t>
            </a:fld>
            <a:endParaRPr lang="en-US"/>
          </a:p>
        </p:txBody>
      </p:sp>
    </p:spTree>
    <p:extLst>
      <p:ext uri="{BB962C8B-B14F-4D97-AF65-F5344CB8AC3E}">
        <p14:creationId xmlns:p14="http://schemas.microsoft.com/office/powerpoint/2010/main" val="1848851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 tease this out Ash &amp; Huebner </a:t>
            </a:r>
            <a:r>
              <a:rPr lang="en-US" dirty="0" smtClean="0"/>
              <a:t>isolated negative life events from chronic stressors in order to determine their differential impact.  They found that the inclusion of both stressor types significantly improved predictability of life satisfaction.  </a:t>
            </a:r>
          </a:p>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20</a:t>
            </a:fld>
            <a:endParaRPr lang="en-US"/>
          </a:p>
        </p:txBody>
      </p:sp>
    </p:spTree>
    <p:extLst>
      <p:ext uri="{BB962C8B-B14F-4D97-AF65-F5344CB8AC3E}">
        <p14:creationId xmlns:p14="http://schemas.microsoft.com/office/powerpoint/2010/main" val="803666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to accurately depict the potential overall stress of these individuals. </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21</a:t>
            </a:fld>
            <a:endParaRPr lang="en-US"/>
          </a:p>
        </p:txBody>
      </p:sp>
    </p:spTree>
    <p:extLst>
      <p:ext uri="{BB962C8B-B14F-4D97-AF65-F5344CB8AC3E}">
        <p14:creationId xmlns:p14="http://schemas.microsoft.com/office/powerpoint/2010/main" val="110586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22</a:t>
            </a:fld>
            <a:endParaRPr lang="en-US"/>
          </a:p>
        </p:txBody>
      </p:sp>
    </p:spTree>
    <p:extLst>
      <p:ext uri="{BB962C8B-B14F-4D97-AF65-F5344CB8AC3E}">
        <p14:creationId xmlns:p14="http://schemas.microsoft.com/office/powerpoint/2010/main" val="785785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Times New Roman" charset="0"/>
                <a:ea typeface="Times New Roman" charset="0"/>
                <a:cs typeface="Times New Roman" charset="0"/>
              </a:rPr>
              <a:t>Specifically, academic engagement will be lower in undergraduate students who experience reduced levels of healthy sleep hygiene practices as measured by the SHI.</a:t>
            </a:r>
            <a:endParaRPr lang="en-US" dirty="0"/>
          </a:p>
        </p:txBody>
      </p:sp>
      <p:sp>
        <p:nvSpPr>
          <p:cNvPr id="4" name="Slide Number Placeholder 3"/>
          <p:cNvSpPr>
            <a:spLocks noGrp="1"/>
          </p:cNvSpPr>
          <p:nvPr>
            <p:ph type="sldNum" sz="quarter" idx="10"/>
          </p:nvPr>
        </p:nvSpPr>
        <p:spPr/>
        <p:txBody>
          <a:bodyPr/>
          <a:lstStyle/>
          <a:p>
            <a:fld id="{D6BEDD3C-B24A-4FD8-BC37-AD1F1425C620}" type="slidenum">
              <a:rPr lang="en-US" smtClean="0"/>
              <a:t>37</a:t>
            </a:fld>
            <a:endParaRPr lang="en-US"/>
          </a:p>
        </p:txBody>
      </p:sp>
    </p:spTree>
    <p:extLst>
      <p:ext uri="{BB962C8B-B14F-4D97-AF65-F5344CB8AC3E}">
        <p14:creationId xmlns:p14="http://schemas.microsoft.com/office/powerpoint/2010/main" val="1661462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35322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06336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366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239807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0249341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458856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12/8/17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64635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12/8/17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2071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871399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3477878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4435650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12/8/17</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98842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tif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vert="horz" lIns="91440" tIns="45720" rIns="91440" bIns="45720" rtlCol="0" anchor="ctr">
            <a:normAutofit fontScale="90000"/>
          </a:bodyPr>
          <a:lstStyle/>
          <a:p>
            <a:r>
              <a:rPr lang="en-US" dirty="0"/>
              <a:t>Effects of Stress, Sleep Hygiene, and Exercise on </a:t>
            </a:r>
            <a:r>
              <a:rPr lang="en-US" dirty="0">
                <a:solidFill>
                  <a:schemeClr val="tx1"/>
                </a:solidFill>
              </a:rPr>
              <a:t/>
            </a:r>
            <a:br>
              <a:rPr lang="en-US" dirty="0">
                <a:solidFill>
                  <a:schemeClr val="tx1"/>
                </a:solidFill>
              </a:rPr>
            </a:br>
            <a:r>
              <a:rPr lang="en-US" dirty="0"/>
              <a:t>Academic Engagement in Undergraduate Students</a:t>
            </a:r>
            <a:endParaRPr lang="en-US" dirty="0">
              <a:solidFill>
                <a:schemeClr val="tx1"/>
              </a:solidFill>
            </a:endParaRPr>
          </a:p>
          <a:p>
            <a:endParaRPr lang="en-US" dirty="0">
              <a:solidFill>
                <a:srgbClr val="4D1434"/>
              </a:solidFill>
            </a:endParaRPr>
          </a:p>
          <a:p>
            <a:endParaRPr lang="en-US" dirty="0"/>
          </a:p>
        </p:txBody>
      </p:sp>
      <p:sp>
        <p:nvSpPr>
          <p:cNvPr id="3" name="Subtitle 2"/>
          <p:cNvSpPr>
            <a:spLocks noGrp="1"/>
          </p:cNvSpPr>
          <p:nvPr>
            <p:ph type="subTitle" idx="1"/>
          </p:nvPr>
        </p:nvSpPr>
        <p:spPr/>
        <p:txBody>
          <a:bodyPr/>
          <a:lstStyle/>
          <a:p>
            <a:r>
              <a:rPr lang="en-US" dirty="0"/>
              <a:t>Audrey R. Nelson, University of Arizona</a:t>
            </a:r>
          </a:p>
        </p:txBody>
      </p:sp>
    </p:spTree>
    <p:extLst>
      <p:ext uri="{BB962C8B-B14F-4D97-AF65-F5344CB8AC3E}">
        <p14:creationId xmlns:p14="http://schemas.microsoft.com/office/powerpoint/2010/main" val="401567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2 - </a:t>
            </a:r>
            <a:r>
              <a:rPr lang="en-US" sz="2800" u="sng" dirty="0">
                <a:solidFill>
                  <a:schemeClr val="accent1"/>
                </a:solidFill>
              </a:rPr>
              <a:t>Emotional Engagement</a:t>
            </a:r>
            <a:r>
              <a:rPr lang="en-US" sz="2800" dirty="0">
                <a:solidFill>
                  <a:schemeClr val="accent1"/>
                </a:solidFill>
              </a:rPr>
              <a:t>:</a:t>
            </a:r>
          </a:p>
          <a:p>
            <a:pPr marL="899795" lvl="2" indent="-269875"/>
            <a:r>
              <a:rPr lang="en-US" sz="2000" dirty="0">
                <a:solidFill>
                  <a:schemeClr val="accent2"/>
                </a:solidFill>
              </a:rPr>
              <a:t>Desiring to learn</a:t>
            </a:r>
          </a:p>
          <a:p>
            <a:pPr marL="899795" lvl="2" indent="-269875"/>
            <a:r>
              <a:rPr lang="en-US" sz="2000" dirty="0">
                <a:solidFill>
                  <a:schemeClr val="accent2"/>
                </a:solidFill>
              </a:rPr>
              <a:t>Finding ways to make course interesting or relevant to their lives</a:t>
            </a: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7553769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3 - </a:t>
            </a:r>
            <a:r>
              <a:rPr lang="en-US" sz="2800" u="sng" dirty="0">
                <a:solidFill>
                  <a:schemeClr val="accent1"/>
                </a:solidFill>
              </a:rPr>
              <a:t>Participation/Interaction Engagement</a:t>
            </a:r>
            <a:r>
              <a:rPr lang="en-US" sz="2800" dirty="0">
                <a:solidFill>
                  <a:schemeClr val="accent1"/>
                </a:solidFill>
              </a:rPr>
              <a:t>:</a:t>
            </a:r>
          </a:p>
          <a:p>
            <a:pPr marL="899795" lvl="2" indent="-269875"/>
            <a:r>
              <a:rPr lang="en-US" sz="2000" dirty="0">
                <a:solidFill>
                  <a:schemeClr val="accent2"/>
                </a:solidFill>
              </a:rPr>
              <a:t>Participating in discussions</a:t>
            </a:r>
          </a:p>
          <a:p>
            <a:pPr marL="899795" lvl="2" indent="-269875"/>
            <a:r>
              <a:rPr lang="en-US" sz="2000" dirty="0">
                <a:solidFill>
                  <a:schemeClr val="accent2"/>
                </a:solidFill>
              </a:rPr>
              <a:t>Asking questions</a:t>
            </a:r>
          </a:p>
          <a:p>
            <a:pPr marL="899795" lvl="2" indent="-269875"/>
            <a:r>
              <a:rPr lang="en-US" sz="2000" dirty="0">
                <a:solidFill>
                  <a:schemeClr val="accent2"/>
                </a:solidFill>
              </a:rPr>
              <a:t>Seeking help when necessary </a:t>
            </a:r>
          </a:p>
          <a:p>
            <a:pPr marL="305435" indent="-305435"/>
            <a:endParaRPr lang="en-US" dirty="0"/>
          </a:p>
          <a:p>
            <a:pPr marL="305435" indent="-305435"/>
            <a:r>
              <a:rPr lang="en-US" sz="2800" dirty="0"/>
              <a:t>Factor 4 - </a:t>
            </a:r>
            <a:r>
              <a:rPr lang="en-US" sz="2800" u="sng" dirty="0"/>
              <a:t>Performance Engagement</a:t>
            </a:r>
            <a:r>
              <a:rPr lang="en-US" sz="2800" dirty="0"/>
              <a:t>:</a:t>
            </a:r>
          </a:p>
          <a:p>
            <a:pPr marL="899795" lvl="2" indent="-269875"/>
            <a:r>
              <a:rPr lang="en-US" sz="2000" dirty="0"/>
              <a:t>Performance on tests</a:t>
            </a:r>
          </a:p>
          <a:p>
            <a:pPr marL="899795" lvl="2" indent="-269875"/>
            <a:r>
              <a:rPr lang="en-US" sz="2000" dirty="0"/>
              <a:t>Grades</a:t>
            </a:r>
            <a:endParaRPr lang="en-US" sz="2000" dirty="0">
              <a:solidFill>
                <a:srgbClr val="000000"/>
              </a:solidFill>
            </a:endParaRPr>
          </a:p>
          <a:p>
            <a:pPr marL="899795" lvl="2" indent="-269875"/>
            <a:r>
              <a:rPr lang="en-US" sz="2000" dirty="0"/>
              <a:t>Confidence about abilities in the specific course.</a:t>
            </a:r>
            <a:endParaRPr lang="en-US" sz="2000" dirty="0">
              <a:solidFill>
                <a:schemeClr val="tx1"/>
              </a:solidFill>
            </a:endParaRPr>
          </a:p>
        </p:txBody>
      </p:sp>
    </p:spTree>
    <p:extLst>
      <p:ext uri="{BB962C8B-B14F-4D97-AF65-F5344CB8AC3E}">
        <p14:creationId xmlns:p14="http://schemas.microsoft.com/office/powerpoint/2010/main" val="1844712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dirty="0"/>
              <a:t>SCEQ Four Factors of Engagement</a:t>
            </a:r>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dirty="0"/>
              <a:t>Factor 3 - </a:t>
            </a:r>
            <a:r>
              <a:rPr lang="en-US" sz="2800" u="sng" dirty="0"/>
              <a:t>Participation/Interaction Engagement</a:t>
            </a:r>
            <a:r>
              <a:rPr lang="en-US" sz="2800" dirty="0"/>
              <a:t>:</a:t>
            </a:r>
          </a:p>
          <a:p>
            <a:pPr marL="899795" lvl="2" indent="-269875"/>
            <a:r>
              <a:rPr lang="en-US" sz="2000" dirty="0"/>
              <a:t>Participating in discussions</a:t>
            </a:r>
            <a:endParaRPr lang="en-US" sz="2000" dirty="0">
              <a:solidFill>
                <a:srgbClr val="000000"/>
              </a:solidFill>
            </a:endParaRPr>
          </a:p>
          <a:p>
            <a:pPr marL="899795" lvl="2" indent="-269875"/>
            <a:r>
              <a:rPr lang="en-US" sz="2000" dirty="0"/>
              <a:t>Asking questions</a:t>
            </a:r>
            <a:endParaRPr lang="en-US" sz="2000" dirty="0">
              <a:solidFill>
                <a:schemeClr val="tx1"/>
              </a:solidFill>
            </a:endParaRPr>
          </a:p>
          <a:p>
            <a:pPr marL="899795" lvl="2" indent="-269875"/>
            <a:r>
              <a:rPr lang="en-US" sz="2000" dirty="0"/>
              <a:t>Seeking help when necessary </a:t>
            </a:r>
            <a:endParaRPr lang="en-US" sz="2000" dirty="0">
              <a:solidFill>
                <a:schemeClr val="tx1"/>
              </a:solidFill>
            </a:endParaRPr>
          </a:p>
          <a:p>
            <a:pPr marL="305435" indent="-305435"/>
            <a:endParaRPr lang="en-US" dirty="0"/>
          </a:p>
          <a:p>
            <a:pPr marL="305435" indent="-305435"/>
            <a:r>
              <a:rPr lang="en-US" sz="2800" dirty="0">
                <a:solidFill>
                  <a:schemeClr val="accent1"/>
                </a:solidFill>
              </a:rPr>
              <a:t>Factor 4 - </a:t>
            </a:r>
            <a:r>
              <a:rPr lang="en-US" sz="2800" u="sng" dirty="0">
                <a:solidFill>
                  <a:schemeClr val="accent1"/>
                </a:solidFill>
              </a:rPr>
              <a:t>Performance Engagement</a:t>
            </a:r>
            <a:r>
              <a:rPr lang="en-US" sz="2800" dirty="0">
                <a:solidFill>
                  <a:schemeClr val="accent1"/>
                </a:solidFill>
              </a:rPr>
              <a:t>:</a:t>
            </a:r>
          </a:p>
          <a:p>
            <a:pPr marL="899795" lvl="2" indent="-269875"/>
            <a:r>
              <a:rPr lang="en-US" sz="2000" dirty="0">
                <a:solidFill>
                  <a:schemeClr val="accent2"/>
                </a:solidFill>
              </a:rPr>
              <a:t>Performance on tests</a:t>
            </a:r>
          </a:p>
          <a:p>
            <a:pPr marL="899795" lvl="2" indent="-269875"/>
            <a:r>
              <a:rPr lang="en-US" sz="2000" dirty="0">
                <a:solidFill>
                  <a:schemeClr val="accent2"/>
                </a:solidFill>
              </a:rPr>
              <a:t>Grades</a:t>
            </a:r>
          </a:p>
          <a:p>
            <a:pPr marL="899795" lvl="2" indent="-269875"/>
            <a:r>
              <a:rPr lang="en-US" sz="2000" dirty="0">
                <a:solidFill>
                  <a:schemeClr val="accent2"/>
                </a:solidFill>
              </a:rPr>
              <a:t>Confidence about abilities in the specific course.</a:t>
            </a:r>
          </a:p>
        </p:txBody>
      </p:sp>
    </p:spTree>
    <p:extLst>
      <p:ext uri="{BB962C8B-B14F-4D97-AF65-F5344CB8AC3E}">
        <p14:creationId xmlns:p14="http://schemas.microsoft.com/office/powerpoint/2010/main" val="861508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E048D8-8D72-4F82-9F84-76D8ED03A692}"/>
              </a:ext>
            </a:extLst>
          </p:cNvPr>
          <p:cNvSpPr>
            <a:spLocks noGrp="1"/>
          </p:cNvSpPr>
          <p:nvPr>
            <p:ph type="title"/>
          </p:nvPr>
        </p:nvSpPr>
        <p:spPr/>
        <p:txBody>
          <a:bodyPr/>
          <a:lstStyle/>
          <a:p>
            <a:r>
              <a:rPr lang="en-US"/>
              <a:t>Effects on Academic Engagement</a:t>
            </a:r>
          </a:p>
        </p:txBody>
      </p:sp>
      <p:sp>
        <p:nvSpPr>
          <p:cNvPr id="3" name="Content Placeholder 2">
            <a:extLst>
              <a:ext uri="{FF2B5EF4-FFF2-40B4-BE49-F238E27FC236}">
                <a16:creationId xmlns:a16="http://schemas.microsoft.com/office/drawing/2014/main" xmlns="" id="{11DD0767-8ED0-4219-BD45-988B683D9ADC}"/>
              </a:ext>
            </a:extLst>
          </p:cNvPr>
          <p:cNvSpPr>
            <a:spLocks noGrp="1"/>
          </p:cNvSpPr>
          <p:nvPr>
            <p:ph idx="1"/>
          </p:nvPr>
        </p:nvSpPr>
        <p:spPr/>
        <p:txBody>
          <a:bodyPr>
            <a:normAutofit/>
          </a:bodyPr>
          <a:lstStyle/>
          <a:p>
            <a:pPr marL="305435" indent="-305435"/>
            <a:r>
              <a:rPr lang="en-US" sz="2400" dirty="0"/>
              <a:t>Academic engagement matters in that research has shown that it is related to successful academic outcomes (Finn &amp; Rock, 1997).</a:t>
            </a:r>
          </a:p>
          <a:p>
            <a:pPr marL="305435" indent="-305435"/>
            <a:r>
              <a:rPr lang="en-US" sz="2400" dirty="0" smtClean="0"/>
              <a:t>In looking at ways to maximize academic engagement at the college level it is important to evaluate influencing variables. </a:t>
            </a:r>
          </a:p>
          <a:p>
            <a:pPr marL="1241435" lvl="3" indent="-305435"/>
            <a:r>
              <a:rPr lang="en-US" sz="1800" dirty="0" smtClean="0"/>
              <a:t>A common issue implicated in negatively impacting academic success is </a:t>
            </a:r>
            <a:r>
              <a:rPr lang="en-US" sz="2800" dirty="0" smtClean="0">
                <a:solidFill>
                  <a:schemeClr val="accent2"/>
                </a:solidFill>
              </a:rPr>
              <a:t>stress </a:t>
            </a:r>
            <a:r>
              <a:rPr lang="en-US" sz="1800" dirty="0" smtClean="0"/>
              <a:t>(Lloyd</a:t>
            </a:r>
            <a:r>
              <a:rPr lang="en-US" sz="1800" dirty="0"/>
              <a:t>, Alexander, Rice, &amp; </a:t>
            </a:r>
            <a:r>
              <a:rPr lang="en-US" sz="1800" dirty="0" smtClean="0"/>
              <a:t>Greenfield,1980). </a:t>
            </a:r>
            <a:endParaRPr lang="en-US" sz="1800" dirty="0"/>
          </a:p>
        </p:txBody>
      </p:sp>
    </p:spTree>
    <p:extLst>
      <p:ext uri="{BB962C8B-B14F-4D97-AF65-F5344CB8AC3E}">
        <p14:creationId xmlns:p14="http://schemas.microsoft.com/office/powerpoint/2010/main" val="439629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3238568"/>
          </a:xfrm>
        </p:spPr>
        <p:txBody>
          <a:bodyPr vert="horz" lIns="91440" tIns="45720" rIns="91440" bIns="45720" rtlCol="0" anchor="b">
            <a:normAutofit/>
          </a:bodyPr>
          <a:lstStyle/>
          <a:p>
            <a:pPr algn="ctr"/>
            <a:r>
              <a:rPr lang="en-US" sz="6600" dirty="0">
                <a:latin typeface="Gill Sans MT"/>
              </a:rPr>
              <a:t>Stress</a:t>
            </a: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flipV="1">
            <a:off x="581192" y="5141973"/>
            <a:ext cx="11029615" cy="56442"/>
          </a:xfrm>
        </p:spPr>
        <p:txBody>
          <a:bodyPr>
            <a:normAutofit fontScale="25000" lnSpcReduction="20000"/>
          </a:bodyPr>
          <a:lstStyle/>
          <a:p>
            <a:endParaRPr lang="en-US"/>
          </a:p>
        </p:txBody>
      </p:sp>
      <p:pic>
        <p:nvPicPr>
          <p:cNvPr id="4" name="Picture 3"/>
          <p:cNvPicPr>
            <a:picLocks noChangeAspect="1"/>
          </p:cNvPicPr>
          <p:nvPr/>
        </p:nvPicPr>
        <p:blipFill>
          <a:blip r:embed="rId3"/>
          <a:stretch>
            <a:fillRect/>
          </a:stretch>
        </p:blipFill>
        <p:spPr>
          <a:xfrm>
            <a:off x="3479800" y="646272"/>
            <a:ext cx="5410200" cy="3295010"/>
          </a:xfrm>
          <a:prstGeom prst="rect">
            <a:avLst/>
          </a:prstGeom>
        </p:spPr>
      </p:pic>
    </p:spTree>
    <p:extLst>
      <p:ext uri="{BB962C8B-B14F-4D97-AF65-F5344CB8AC3E}">
        <p14:creationId xmlns:p14="http://schemas.microsoft.com/office/powerpoint/2010/main" val="42150065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fontScale="85000" lnSpcReduction="10000"/>
          </a:bodyPr>
          <a:lstStyle/>
          <a:p>
            <a:pPr marL="514350" indent="-514350" defTabSz="914400">
              <a:spcBef>
                <a:spcPts val="0"/>
              </a:spcBef>
              <a:spcAft>
                <a:spcPts val="0"/>
              </a:spcAft>
              <a:buClrTx/>
              <a:buSzTx/>
              <a:buFont typeface="+mj-lt"/>
              <a:buAutoNum type="arabicPeriod"/>
            </a:pPr>
            <a:r>
              <a:rPr lang="en-US" sz="2800" u="sng" dirty="0">
                <a:latin typeface="Times New Roman" charset="0"/>
                <a:ea typeface="Times New Roman" charset="0"/>
                <a:cs typeface="Times New Roman" charset="0"/>
              </a:rPr>
              <a:t>Lloyd et al. </a:t>
            </a:r>
            <a:r>
              <a:rPr lang="en-US" sz="2800" dirty="0">
                <a:latin typeface="Times New Roman" charset="0"/>
                <a:ea typeface="Times New Roman" charset="0"/>
                <a:cs typeface="Times New Roman" charset="0"/>
              </a:rPr>
              <a:t>(1980) investigated life events (e.g. “change in line of work”) and found them to be negatively related to academic performance. Essentially, academic performance worsened as stress events increased.  </a:t>
            </a:r>
            <a:endParaRPr lang="en-US" sz="2800" dirty="0" smtClean="0">
              <a:latin typeface="Times New Roman" charset="0"/>
              <a:ea typeface="Times New Roman" charset="0"/>
              <a:cs typeface="Times New Roman" charset="0"/>
            </a:endParaRPr>
          </a:p>
          <a:p>
            <a:pPr marL="1108350" lvl="2" indent="-514350" defTabSz="914400">
              <a:spcBef>
                <a:spcPts val="0"/>
              </a:spcBef>
              <a:spcAft>
                <a:spcPts val="0"/>
              </a:spcAft>
              <a:buClrTx/>
              <a:buSzTx/>
            </a:pPr>
            <a:r>
              <a:rPr lang="en-US" sz="2400" dirty="0" smtClean="0">
                <a:latin typeface="Times New Roman" charset="0"/>
                <a:ea typeface="Times New Roman" charset="0"/>
                <a:cs typeface="Times New Roman" charset="0"/>
              </a:rPr>
              <a:t>They </a:t>
            </a:r>
            <a:r>
              <a:rPr lang="en-US" sz="2400" dirty="0">
                <a:latin typeface="Times New Roman" charset="0"/>
                <a:ea typeface="Times New Roman" charset="0"/>
                <a:cs typeface="Times New Roman" charset="0"/>
              </a:rPr>
              <a:t>identified a threshold (12 items) at which life events began to show detrimental impacts.</a:t>
            </a:r>
            <a:endParaRPr lang="en-US" sz="24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r>
              <a:rPr lang="en-US" sz="2800" u="sng" dirty="0" err="1" smtClean="0">
                <a:latin typeface="Times New Roman" charset="0"/>
                <a:ea typeface="Times New Roman" charset="0"/>
                <a:cs typeface="Times New Roman" charset="0"/>
              </a:rPr>
              <a:t>Pechtel</a:t>
            </a:r>
            <a:r>
              <a:rPr lang="en-US" sz="2800" u="sng" dirty="0" smtClean="0">
                <a:latin typeface="Times New Roman" charset="0"/>
                <a:ea typeface="Times New Roman" charset="0"/>
                <a:cs typeface="Times New Roman" charset="0"/>
              </a:rPr>
              <a:t> </a:t>
            </a:r>
            <a:r>
              <a:rPr lang="en-US" sz="2800" u="sng" dirty="0">
                <a:latin typeface="Times New Roman" charset="0"/>
                <a:ea typeface="Times New Roman" charset="0"/>
                <a:cs typeface="Times New Roman" charset="0"/>
              </a:rPr>
              <a:t>and </a:t>
            </a:r>
            <a:r>
              <a:rPr lang="en-US" sz="2800" u="sng" dirty="0" err="1">
                <a:latin typeface="Times New Roman" charset="0"/>
                <a:ea typeface="Times New Roman" charset="0"/>
                <a:cs typeface="Times New Roman" charset="0"/>
              </a:rPr>
              <a:t>Pizzagalli</a:t>
            </a:r>
            <a:r>
              <a:rPr lang="en-US" sz="2800" u="sng" dirty="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(2011) found that even early life stress has shown long-term impacts on various areas related to academic engagement, including memory, executive functioning, and cognitive performance. </a:t>
            </a:r>
            <a:endParaRPr lang="en-US" sz="28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endParaRPr lang="en-US" sz="2800" dirty="0" smtClean="0">
              <a:latin typeface="Times New Roman" charset="0"/>
              <a:ea typeface="Times New Roman" charset="0"/>
              <a:cs typeface="Times New Roman" charset="0"/>
            </a:endParaRPr>
          </a:p>
          <a:p>
            <a:pPr marL="514350" indent="-514350" defTabSz="914400">
              <a:spcBef>
                <a:spcPts val="0"/>
              </a:spcBef>
              <a:spcAft>
                <a:spcPts val="0"/>
              </a:spcAft>
              <a:buClrTx/>
              <a:buSzTx/>
              <a:buFont typeface="+mj-lt"/>
              <a:buAutoNum type="arabicPeriod"/>
            </a:pPr>
            <a:r>
              <a:rPr lang="en-US" sz="2800" u="sng" dirty="0" err="1" smtClean="0">
                <a:latin typeface="Times New Roman" charset="0"/>
                <a:ea typeface="Times New Roman" charset="0"/>
                <a:cs typeface="Times New Roman" charset="0"/>
              </a:rPr>
              <a:t>Vaez</a:t>
            </a:r>
            <a:r>
              <a:rPr lang="en-US" sz="2800" u="sng" dirty="0" smtClean="0">
                <a:latin typeface="Times New Roman" charset="0"/>
                <a:ea typeface="Times New Roman" charset="0"/>
                <a:cs typeface="Times New Roman" charset="0"/>
              </a:rPr>
              <a:t> </a:t>
            </a:r>
            <a:r>
              <a:rPr lang="en-US" sz="2800" u="sng" dirty="0">
                <a:latin typeface="Times New Roman" charset="0"/>
                <a:ea typeface="Times New Roman" charset="0"/>
                <a:cs typeface="Times New Roman" charset="0"/>
              </a:rPr>
              <a:t>and </a:t>
            </a:r>
            <a:r>
              <a:rPr lang="en-US" sz="2800" u="sng" dirty="0" err="1">
                <a:latin typeface="Times New Roman" charset="0"/>
                <a:ea typeface="Times New Roman" charset="0"/>
                <a:cs typeface="Times New Roman" charset="0"/>
              </a:rPr>
              <a:t>Laflamme</a:t>
            </a:r>
            <a:r>
              <a:rPr lang="en-US" sz="2800" u="sng" dirty="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(2008) identified an association between types of stress and lower graduation rates. </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69500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indent="0" defTabSz="914400">
              <a:spcBef>
                <a:spcPts val="0"/>
              </a:spcBef>
              <a:spcAft>
                <a:spcPts val="0"/>
              </a:spcAft>
              <a:buClrTx/>
              <a:buSzTx/>
              <a:buNone/>
            </a:pPr>
            <a:r>
              <a:rPr lang="en-US" sz="2800" dirty="0" smtClean="0">
                <a:latin typeface="Times New Roman" charset="0"/>
                <a:ea typeface="Times New Roman" charset="0"/>
                <a:cs typeface="Times New Roman" charset="0"/>
              </a:rPr>
              <a:t>The body </a:t>
            </a:r>
            <a:r>
              <a:rPr lang="en-US" sz="2800" dirty="0">
                <a:latin typeface="Times New Roman" charset="0"/>
                <a:ea typeface="Times New Roman" charset="0"/>
                <a:cs typeface="Times New Roman" charset="0"/>
              </a:rPr>
              <a:t>of research specifically pertaining to the effects of stress on </a:t>
            </a:r>
            <a:r>
              <a:rPr lang="en-US" sz="2800" dirty="0" smtClean="0">
                <a:latin typeface="Times New Roman" charset="0"/>
                <a:ea typeface="Times New Roman" charset="0"/>
                <a:cs typeface="Times New Roman" charset="0"/>
              </a:rPr>
              <a:t>	achievement/academic </a:t>
            </a:r>
            <a:r>
              <a:rPr lang="en-US" sz="2800" dirty="0">
                <a:latin typeface="Times New Roman" charset="0"/>
                <a:ea typeface="Times New Roman" charset="0"/>
                <a:cs typeface="Times New Roman" charset="0"/>
              </a:rPr>
              <a:t>engagement is sparse, especially in more </a:t>
            </a:r>
            <a:r>
              <a:rPr lang="en-US" sz="2800" dirty="0" smtClean="0">
                <a:latin typeface="Times New Roman" charset="0"/>
                <a:ea typeface="Times New Roman" charset="0"/>
                <a:cs typeface="Times New Roman" charset="0"/>
              </a:rPr>
              <a:t>	recent </a:t>
            </a:r>
            <a:r>
              <a:rPr lang="en-US" sz="2800" dirty="0">
                <a:latin typeface="Times New Roman" charset="0"/>
                <a:ea typeface="Times New Roman" charset="0"/>
                <a:cs typeface="Times New Roman" charset="0"/>
              </a:rPr>
              <a:t>years, the research is more prolific when looking into mood, </a:t>
            </a:r>
            <a:r>
              <a:rPr lang="en-US" sz="2800" dirty="0" smtClean="0">
                <a:latin typeface="Times New Roman" charset="0"/>
                <a:ea typeface="Times New Roman" charset="0"/>
                <a:cs typeface="Times New Roman" charset="0"/>
              </a:rPr>
              <a:t>	behaviors</a:t>
            </a:r>
            <a:r>
              <a:rPr lang="en-US" sz="2800" dirty="0">
                <a:latin typeface="Times New Roman" charset="0"/>
                <a:ea typeface="Times New Roman" charset="0"/>
                <a:cs typeface="Times New Roman" charset="0"/>
              </a:rPr>
              <a:t>, and other related aspects of academic engagement.</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854122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Academic Engagement</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39697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Stress and Depression</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Leggett et al. (2011):</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p:txBody>
      </p:sp>
    </p:spTree>
    <p:extLst>
      <p:ext uri="{BB962C8B-B14F-4D97-AF65-F5344CB8AC3E}">
        <p14:creationId xmlns:p14="http://schemas.microsoft.com/office/powerpoint/2010/main" val="5997696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B12A52-7A2C-47E9-A735-9C683A2B02DF}"/>
              </a:ext>
            </a:extLst>
          </p:cNvPr>
          <p:cNvSpPr>
            <a:spLocks noGrp="1"/>
          </p:cNvSpPr>
          <p:nvPr>
            <p:ph type="title"/>
          </p:nvPr>
        </p:nvSpPr>
        <p:spPr>
          <a:xfrm>
            <a:off x="581025" y="1903405"/>
            <a:ext cx="11029950" cy="2897194"/>
          </a:xfrm>
        </p:spPr>
        <p:txBody>
          <a:bodyPr vert="horz" lIns="91440" tIns="45720" rIns="91440" bIns="45720" rtlCol="0" anchor="b">
            <a:normAutofit/>
          </a:bodyPr>
          <a:lstStyle/>
          <a:p>
            <a:pPr algn="ctr"/>
            <a:r>
              <a:rPr lang="en-US" sz="6600" smtClean="0">
                <a:latin typeface="Gill Sans MT"/>
              </a:rPr>
              <a:t>Stressful life events</a:t>
            </a:r>
            <a:endParaRPr lang="en-US" sz="6600">
              <a:latin typeface="Gill Sans MT"/>
            </a:endParaRPr>
          </a:p>
        </p:txBody>
      </p:sp>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800599"/>
            <a:ext cx="11029615" cy="341373"/>
          </a:xfrm>
        </p:spPr>
        <p:txBody>
          <a:bodyPr>
            <a:normAutofit lnSpcReduction="10000"/>
          </a:bodyPr>
          <a:lstStyle/>
          <a:p>
            <a:r>
              <a:rPr lang="en-US" dirty="0" smtClean="0"/>
              <a:t>Acute  versus Chronic</a:t>
            </a:r>
            <a:endParaRPr lang="en-US" dirty="0"/>
          </a:p>
        </p:txBody>
      </p:sp>
      <p:pic>
        <p:nvPicPr>
          <p:cNvPr id="4" name="Picture 3"/>
          <p:cNvPicPr>
            <a:picLocks noChangeAspect="1"/>
          </p:cNvPicPr>
          <p:nvPr/>
        </p:nvPicPr>
        <p:blipFill>
          <a:blip r:embed="rId3"/>
          <a:stretch>
            <a:fillRect/>
          </a:stretch>
        </p:blipFill>
        <p:spPr>
          <a:xfrm>
            <a:off x="1492249" y="679450"/>
            <a:ext cx="9207500" cy="3162300"/>
          </a:xfrm>
          <a:prstGeom prst="rect">
            <a:avLst/>
          </a:prstGeom>
        </p:spPr>
      </p:pic>
    </p:spTree>
    <p:extLst>
      <p:ext uri="{BB962C8B-B14F-4D97-AF65-F5344CB8AC3E}">
        <p14:creationId xmlns:p14="http://schemas.microsoft.com/office/powerpoint/2010/main" val="14046684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dirty="0"/>
              <a:t>Academic Engagement</a:t>
            </a:r>
            <a:endParaRPr lang="en-US" dirty="0"/>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70000" lnSpcReduction="20000"/>
          </a:bodyPr>
          <a:lstStyle/>
          <a:p>
            <a:pPr marL="305435" indent="-305435"/>
            <a:r>
              <a:rPr lang="en-US" sz="4000" b="1" dirty="0">
                <a:solidFill>
                  <a:schemeClr val="accent1"/>
                </a:solidFill>
              </a:rPr>
              <a:t>Definition: Multi-faceted concept</a:t>
            </a:r>
          </a:p>
          <a:p>
            <a:pPr marL="629920" lvl="1" indent="-305435"/>
            <a:endParaRPr lang="en-US" dirty="0">
              <a:solidFill>
                <a:schemeClr val="accent1"/>
              </a:solidFill>
            </a:endParaRPr>
          </a:p>
          <a:p>
            <a:pPr marL="0" indent="0">
              <a:buNone/>
            </a:pPr>
            <a:endParaRPr lang="en-US" dirty="0">
              <a:solidFill>
                <a:schemeClr val="accent1"/>
              </a:solidFill>
            </a:endParaRPr>
          </a:p>
          <a:p>
            <a:pPr marL="305435" indent="-305435"/>
            <a:endParaRPr lang="en-US" dirty="0">
              <a:solidFill>
                <a:schemeClr val="accent1"/>
              </a:solidFill>
            </a:endParaRPr>
          </a:p>
          <a:p>
            <a:pPr marL="305435" indent="-305435"/>
            <a:endParaRPr lang="en-US" dirty="0"/>
          </a:p>
          <a:p>
            <a:pPr marL="305435" indent="-305435"/>
            <a:endParaRPr lang="en-US" dirty="0"/>
          </a:p>
          <a:p>
            <a:pPr marL="305435" indent="-305435"/>
            <a:r>
              <a:rPr lang="en-US" dirty="0" err="1"/>
              <a:t>Zepke</a:t>
            </a:r>
            <a:r>
              <a:rPr lang="en-US" dirty="0"/>
              <a:t> and Leach (2010) - Meta-analysis evaluated 93 studies from 10 different countries. Study results identified four perspectives on school engagement.</a:t>
            </a:r>
          </a:p>
          <a:p>
            <a:pPr marL="0" indent="0">
              <a:buNone/>
            </a:pPr>
            <a:endParaRPr lang="en-US"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a:t>Handelsman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44650" y="2695575"/>
            <a:ext cx="8461506" cy="923330"/>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accent2"/>
                </a:solidFill>
              </a:rPr>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953132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p:txBody>
          <a:bodyPr>
            <a:normAutofit/>
          </a:bodyPr>
          <a:lstStyle/>
          <a:p>
            <a:r>
              <a:rPr lang="en-US" u="sng" dirty="0" smtClean="0"/>
              <a:t>Ash </a:t>
            </a:r>
            <a:r>
              <a:rPr lang="en-US" u="sng" dirty="0"/>
              <a:t>and Huebner </a:t>
            </a:r>
            <a:r>
              <a:rPr lang="en-US" dirty="0"/>
              <a:t>(2001) </a:t>
            </a:r>
            <a:r>
              <a:rPr lang="en-US" dirty="0"/>
              <a:t>-</a:t>
            </a:r>
            <a:r>
              <a:rPr lang="en-US" dirty="0" smtClean="0"/>
              <a:t> including both negative </a:t>
            </a:r>
            <a:r>
              <a:rPr lang="en-US" dirty="0"/>
              <a:t>life </a:t>
            </a:r>
            <a:r>
              <a:rPr lang="en-US" dirty="0" smtClean="0"/>
              <a:t>events and chronic </a:t>
            </a:r>
            <a:r>
              <a:rPr lang="en-US" dirty="0"/>
              <a:t>stressors </a:t>
            </a:r>
            <a:r>
              <a:rPr lang="en-US" dirty="0" smtClean="0"/>
              <a:t>significantly </a:t>
            </a:r>
            <a:r>
              <a:rPr lang="en-US" dirty="0"/>
              <a:t>improved predictability of life satisfaction.  </a:t>
            </a:r>
            <a:endParaRPr lang="en-US" dirty="0"/>
          </a:p>
          <a:p>
            <a:r>
              <a:rPr lang="en-US" u="sng" dirty="0" smtClean="0"/>
              <a:t>McCullough </a:t>
            </a:r>
            <a:r>
              <a:rPr lang="en-US" u="sng" dirty="0"/>
              <a:t>et al. </a:t>
            </a:r>
            <a:r>
              <a:rPr lang="en-US" dirty="0"/>
              <a:t>(2000) </a:t>
            </a:r>
            <a:r>
              <a:rPr lang="en-US" dirty="0" smtClean="0"/>
              <a:t>- negative </a:t>
            </a:r>
            <a:r>
              <a:rPr lang="en-US" dirty="0"/>
              <a:t>daily events showed a greater influence on participant affect than the contribution of major life events. </a:t>
            </a:r>
            <a:endParaRPr lang="en-US" dirty="0" smtClean="0"/>
          </a:p>
          <a:p>
            <a:r>
              <a:rPr lang="en-US" u="sng" dirty="0" smtClean="0"/>
              <a:t>Willard</a:t>
            </a:r>
            <a:r>
              <a:rPr lang="en-US" u="sng" dirty="0"/>
              <a:t>, Long, and Phipps</a:t>
            </a:r>
            <a:r>
              <a:rPr lang="en-US" dirty="0"/>
              <a:t> (2016</a:t>
            </a:r>
            <a:r>
              <a:rPr lang="en-US" dirty="0" smtClean="0"/>
              <a:t>) - </a:t>
            </a:r>
            <a:r>
              <a:rPr lang="en-US" dirty="0"/>
              <a:t>found that </a:t>
            </a:r>
            <a:r>
              <a:rPr lang="en-US" dirty="0" smtClean="0"/>
              <a:t>in cancer patients regardless </a:t>
            </a:r>
            <a:r>
              <a:rPr lang="en-US" dirty="0"/>
              <a:t>of cancer status, cumulative events, including those that do not meet diagnostic criteria as traumatic events but are more common problems associated with school and family issues, were significantly correlated with psychological functioning. </a:t>
            </a:r>
            <a:endParaRPr lang="en-US" dirty="0" smtClean="0"/>
          </a:p>
          <a:p>
            <a:pPr marL="879750" lvl="2" indent="-285750"/>
            <a:r>
              <a:rPr lang="en-US" dirty="0" smtClean="0"/>
              <a:t>When </a:t>
            </a:r>
            <a:r>
              <a:rPr lang="en-US" dirty="0"/>
              <a:t>teased apart, these common stressful events showed a greater association with psychological distress than those classified as “Potentially Traumatic Events.”</a:t>
            </a:r>
          </a:p>
          <a:p>
            <a:endParaRPr lang="en-US" dirty="0"/>
          </a:p>
        </p:txBody>
      </p:sp>
    </p:spTree>
    <p:extLst>
      <p:ext uri="{BB962C8B-B14F-4D97-AF65-F5344CB8AC3E}">
        <p14:creationId xmlns:p14="http://schemas.microsoft.com/office/powerpoint/2010/main" val="1744985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Stressful Life Events:  Acute  versus chronic</a:t>
            </a:r>
            <a:endParaRPr lang="en-US" dirty="0"/>
          </a:p>
        </p:txBody>
      </p:sp>
      <p:sp>
        <p:nvSpPr>
          <p:cNvPr id="5" name="Content Placeholder 4"/>
          <p:cNvSpPr>
            <a:spLocks noGrp="1"/>
          </p:cNvSpPr>
          <p:nvPr>
            <p:ph idx="1"/>
          </p:nvPr>
        </p:nvSpPr>
        <p:spPr>
          <a:xfrm>
            <a:off x="581192" y="2180496"/>
            <a:ext cx="11029615" cy="4487004"/>
          </a:xfrm>
        </p:spPr>
        <p:txBody>
          <a:bodyPr>
            <a:normAutofit/>
          </a:bodyPr>
          <a:lstStyle/>
          <a:p>
            <a:r>
              <a:rPr lang="en-US" sz="2000" dirty="0"/>
              <a:t>While developing The Undergraduate Stress Questionnaire (USQ), Crandall, </a:t>
            </a:r>
            <a:r>
              <a:rPr lang="en-US" sz="2000" dirty="0" err="1"/>
              <a:t>Preisler</a:t>
            </a:r>
            <a:r>
              <a:rPr lang="en-US" sz="2000" dirty="0"/>
              <a:t>, and </a:t>
            </a:r>
            <a:r>
              <a:rPr lang="en-US" sz="2000" dirty="0" err="1"/>
              <a:t>Aussprung</a:t>
            </a:r>
            <a:r>
              <a:rPr lang="en-US" sz="2000" dirty="0"/>
              <a:t> (1992) found </a:t>
            </a:r>
            <a:r>
              <a:rPr lang="en-US" sz="2000" dirty="0" smtClean="0"/>
              <a:t>that:</a:t>
            </a:r>
          </a:p>
          <a:p>
            <a:pPr lvl="3"/>
            <a:r>
              <a:rPr lang="en-US" sz="1600" dirty="0" smtClean="0"/>
              <a:t>Daily </a:t>
            </a:r>
            <a:r>
              <a:rPr lang="en-US" sz="1600" dirty="0"/>
              <a:t>hassles resulted in a similar level of perceived stress as major life events. </a:t>
            </a:r>
            <a:endParaRPr lang="en-US" sz="1600" dirty="0" smtClean="0"/>
          </a:p>
          <a:p>
            <a:pPr lvl="3"/>
            <a:r>
              <a:rPr lang="en-US" sz="1600" dirty="0" smtClean="0"/>
              <a:t>Weighted </a:t>
            </a:r>
            <a:r>
              <a:rPr lang="en-US" sz="1600" dirty="0"/>
              <a:t>scales were not necessary in the measure of overall </a:t>
            </a:r>
            <a:r>
              <a:rPr lang="en-US" sz="1600" dirty="0" smtClean="0"/>
              <a:t>stress</a:t>
            </a:r>
          </a:p>
          <a:p>
            <a:pPr lvl="3"/>
            <a:r>
              <a:rPr lang="en-US" sz="1600" dirty="0"/>
              <a:t>B</a:t>
            </a:r>
            <a:r>
              <a:rPr lang="en-US" sz="1600" dirty="0" smtClean="0"/>
              <a:t>oth </a:t>
            </a:r>
            <a:r>
              <a:rPr lang="en-US" sz="1600" dirty="0"/>
              <a:t>types of stressors contributed in a similar manner to the overall stress score.  </a:t>
            </a:r>
            <a:endParaRPr lang="en-US" sz="1600" dirty="0" smtClean="0"/>
          </a:p>
          <a:p>
            <a:pPr lvl="3"/>
            <a:r>
              <a:rPr lang="en-US" sz="1600" dirty="0" smtClean="0"/>
              <a:t>Important to include </a:t>
            </a:r>
            <a:r>
              <a:rPr lang="en-US" sz="1600" dirty="0"/>
              <a:t>items </a:t>
            </a:r>
            <a:r>
              <a:rPr lang="en-US" sz="1600" dirty="0" smtClean="0"/>
              <a:t>related to subjects </a:t>
            </a:r>
            <a:r>
              <a:rPr lang="en-US" sz="1600" dirty="0"/>
              <a:t>whose stress levels are being evaluated. </a:t>
            </a:r>
          </a:p>
          <a:p>
            <a:pPr marL="1930000" lvl="6" indent="0">
              <a:buNone/>
            </a:pPr>
            <a:r>
              <a:rPr lang="en-US" sz="1600" dirty="0" smtClean="0">
                <a:solidFill>
                  <a:schemeClr val="accent2"/>
                </a:solidFill>
              </a:rPr>
              <a:t>Example:</a:t>
            </a:r>
            <a:r>
              <a:rPr lang="en-US" sz="1600" dirty="0" smtClean="0"/>
              <a:t> Undergraduate students: </a:t>
            </a:r>
          </a:p>
          <a:p>
            <a:pPr lvl="8"/>
            <a:r>
              <a:rPr lang="en-US" sz="1600" dirty="0"/>
              <a:t>C</a:t>
            </a:r>
            <a:r>
              <a:rPr lang="en-US" sz="1600" dirty="0" smtClean="0"/>
              <a:t>ollege life </a:t>
            </a:r>
            <a:endParaRPr lang="en-US" sz="1600" dirty="0"/>
          </a:p>
          <a:p>
            <a:pPr lvl="8"/>
            <a:r>
              <a:rPr lang="en-US" sz="1600" dirty="0"/>
              <a:t>S</a:t>
            </a:r>
            <a:r>
              <a:rPr lang="en-US" sz="1600" dirty="0" smtClean="0"/>
              <a:t>chool </a:t>
            </a:r>
            <a:r>
              <a:rPr lang="en-US" sz="1600" dirty="0"/>
              <a:t>environment </a:t>
            </a:r>
            <a:endParaRPr lang="en-US" sz="1600" dirty="0" smtClean="0"/>
          </a:p>
          <a:p>
            <a:pPr lvl="2">
              <a:buFont typeface="Wingdings" charset="2"/>
              <a:buChar char="v"/>
            </a:pPr>
            <a:r>
              <a:rPr lang="en-US" sz="1800" dirty="0"/>
              <a:t>S</a:t>
            </a:r>
            <a:r>
              <a:rPr lang="en-US" sz="1800" dirty="0" smtClean="0"/>
              <a:t>tudy </a:t>
            </a:r>
            <a:r>
              <a:rPr lang="en-US" sz="1800" dirty="0"/>
              <a:t>participants were more likely to endorse items related to their university experience than they were to the other </a:t>
            </a:r>
            <a:r>
              <a:rPr lang="en-US" sz="1800" dirty="0" smtClean="0"/>
              <a:t>stressors.</a:t>
            </a:r>
            <a:endParaRPr lang="en-US" sz="1800" dirty="0"/>
          </a:p>
          <a:p>
            <a:endParaRPr lang="en-US" dirty="0"/>
          </a:p>
        </p:txBody>
      </p:sp>
    </p:spTree>
    <p:extLst>
      <p:ext uri="{BB962C8B-B14F-4D97-AF65-F5344CB8AC3E}">
        <p14:creationId xmlns:p14="http://schemas.microsoft.com/office/powerpoint/2010/main" val="39675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Stress, Sleep,  and Academic Engagement</a:t>
            </a:r>
            <a:endParaRPr lang="en-US" dirty="0"/>
          </a:p>
        </p:txBody>
      </p:sp>
      <p:sp>
        <p:nvSpPr>
          <p:cNvPr id="5" name="Content Placeholder 4"/>
          <p:cNvSpPr>
            <a:spLocks noGrp="1"/>
          </p:cNvSpPr>
          <p:nvPr>
            <p:ph idx="1"/>
          </p:nvPr>
        </p:nvSpPr>
        <p:spPr/>
        <p:txBody>
          <a:bodyPr/>
          <a:lstStyle/>
          <a:p>
            <a:r>
              <a:rPr lang="en-US" dirty="0"/>
              <a:t>When considering variables that potentially impact academic performance in first-year undergraduates, </a:t>
            </a:r>
            <a:r>
              <a:rPr lang="en-US" dirty="0" err="1"/>
              <a:t>Trockel</a:t>
            </a:r>
            <a:r>
              <a:rPr lang="en-US" dirty="0"/>
              <a:t>, Barnes, and </a:t>
            </a:r>
            <a:r>
              <a:rPr lang="en-US" dirty="0" err="1"/>
              <a:t>Egget</a:t>
            </a:r>
            <a:r>
              <a:rPr lang="en-US" dirty="0"/>
              <a:t> (2000) found that sleep habits showed the greatest association with student’s grade point averages above other variables that were measures such as perceived stress, mood, exercise, and eating habits. Additionally, they found an association between higher GPAs and strength training in these students.  These findings, and those of the </a:t>
            </a:r>
            <a:r>
              <a:rPr lang="en-US" dirty="0" err="1"/>
              <a:t>Legget</a:t>
            </a:r>
            <a:r>
              <a:rPr lang="en-US" dirty="0"/>
              <a:t> et al. (2016) study, highlight the need to look closely at the impacting mechanisms or potentially mediating variables, in the relationship between stress and academic engagement.</a:t>
            </a:r>
            <a:endParaRPr lang="en-US" dirty="0"/>
          </a:p>
        </p:txBody>
      </p:sp>
    </p:spTree>
    <p:extLst>
      <p:ext uri="{BB962C8B-B14F-4D97-AF65-F5344CB8AC3E}">
        <p14:creationId xmlns:p14="http://schemas.microsoft.com/office/powerpoint/2010/main" val="5517910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5FBC78D-28AB-43A2-B66F-7DEF6D4D8DD5}"/>
              </a:ext>
            </a:extLst>
          </p:cNvPr>
          <p:cNvSpPr>
            <a:spLocks noGrp="1"/>
          </p:cNvSpPr>
          <p:nvPr>
            <p:ph type="title"/>
          </p:nvPr>
        </p:nvSpPr>
        <p:spPr/>
        <p:txBody>
          <a:bodyPr/>
          <a:lstStyle/>
          <a:p>
            <a:r>
              <a:rPr lang="en-US" dirty="0"/>
              <a:t>Stress</a:t>
            </a:r>
          </a:p>
        </p:txBody>
      </p:sp>
      <p:pic>
        <p:nvPicPr>
          <p:cNvPr id="4" name="Content Placeholder 3"/>
          <p:cNvPicPr>
            <a:picLocks noGrp="1" noChangeAspect="1"/>
          </p:cNvPicPr>
          <p:nvPr>
            <p:ph idx="1"/>
          </p:nvPr>
        </p:nvPicPr>
        <p:blipFill>
          <a:blip r:embed="rId2"/>
          <a:stretch>
            <a:fillRect/>
          </a:stretch>
        </p:blipFill>
        <p:spPr>
          <a:xfrm>
            <a:off x="4373650" y="2181225"/>
            <a:ext cx="3444699" cy="3678238"/>
          </a:xfrm>
          <a:prstGeom prst="rect">
            <a:avLst/>
          </a:prstGeom>
        </p:spPr>
      </p:pic>
    </p:spTree>
    <p:extLst>
      <p:ext uri="{BB962C8B-B14F-4D97-AF65-F5344CB8AC3E}">
        <p14:creationId xmlns:p14="http://schemas.microsoft.com/office/powerpoint/2010/main" val="40714635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85999" y="1116004"/>
            <a:ext cx="7620000" cy="3176595"/>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a:xfrm>
            <a:off x="581192" y="4089400"/>
            <a:ext cx="11029615" cy="1052573"/>
          </a:xfrm>
        </p:spPr>
        <p:txBody>
          <a:bodyPr>
            <a:noAutofit/>
          </a:bodyPr>
          <a:lstStyle/>
          <a:p>
            <a:pPr algn="ctr"/>
            <a:r>
              <a:rPr lang="en-US" sz="6600" dirty="0" smtClean="0"/>
              <a:t>Sleep</a:t>
            </a:r>
            <a:endParaRPr lang="en-US" sz="6600" dirty="0"/>
          </a:p>
        </p:txBody>
      </p:sp>
    </p:spTree>
    <p:extLst>
      <p:ext uri="{BB962C8B-B14F-4D97-AF65-F5344CB8AC3E}">
        <p14:creationId xmlns:p14="http://schemas.microsoft.com/office/powerpoint/2010/main" val="10426438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Gilbert &amp; Weaver (2010):</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4853418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Gomes et al. (2011):</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2527351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Gomes et al. (2011):</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1400667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err="1" smtClean="0"/>
              <a:t>SleeP</a:t>
            </a:r>
            <a:r>
              <a:rPr lang="en-US" sz="4000" dirty="0" smtClean="0"/>
              <a:t> and Academic Performance</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err="1" smtClean="0"/>
              <a:t>Trockel</a:t>
            </a:r>
            <a:r>
              <a:rPr lang="en-US" sz="2800" dirty="0"/>
              <a:t> </a:t>
            </a:r>
            <a:r>
              <a:rPr lang="en-US" sz="2800" dirty="0" smtClean="0"/>
              <a:t>et al. (2000):</a:t>
            </a:r>
          </a:p>
          <a:p>
            <a:pPr lvl="2" defTabSz="914400">
              <a:spcBef>
                <a:spcPts val="0"/>
              </a:spcBef>
              <a:spcAft>
                <a:spcPts val="0"/>
              </a:spcAft>
              <a:buClrTx/>
              <a:buSzTx/>
            </a:pPr>
            <a:r>
              <a:rPr lang="en-US" sz="2400" dirty="0" smtClean="0"/>
              <a:t>Looked at a variety of health-related variables: </a:t>
            </a:r>
          </a:p>
          <a:p>
            <a:pPr lvl="2" defTabSz="914400">
              <a:spcBef>
                <a:spcPts val="0"/>
              </a:spcBef>
              <a:spcAft>
                <a:spcPts val="0"/>
              </a:spcAft>
              <a:buClrTx/>
              <a:buSzTx/>
            </a:pPr>
            <a:endParaRPr lang="en-US" sz="2400" dirty="0"/>
          </a:p>
          <a:p>
            <a:pPr lvl="2" defTabSz="914400">
              <a:spcBef>
                <a:spcPts val="0"/>
              </a:spcBef>
              <a:spcAft>
                <a:spcPts val="0"/>
              </a:spcAft>
              <a:buClrTx/>
              <a:buSzTx/>
            </a:pPr>
            <a:endParaRPr lang="en-US" sz="2400" dirty="0" smtClean="0"/>
          </a:p>
          <a:p>
            <a:pPr lvl="2" defTabSz="914400">
              <a:spcBef>
                <a:spcPts val="0"/>
              </a:spcBef>
              <a:spcAft>
                <a:spcPts val="0"/>
              </a:spcAft>
              <a:buClrTx/>
              <a:buSzTx/>
            </a:pPr>
            <a:endParaRPr lang="en-US" sz="2400" dirty="0"/>
          </a:p>
          <a:p>
            <a:pPr marL="324000" lvl="1" indent="0" defTabSz="914400">
              <a:spcBef>
                <a:spcPts val="0"/>
              </a:spcBef>
              <a:spcAft>
                <a:spcPts val="0"/>
              </a:spcAft>
              <a:buClrTx/>
              <a:buSzTx/>
              <a:buNone/>
            </a:pPr>
            <a:r>
              <a:rPr lang="en-US" sz="2600" dirty="0" smtClean="0"/>
              <a:t>Results:</a:t>
            </a:r>
          </a:p>
          <a:p>
            <a:pPr lvl="1" defTabSz="914400">
              <a:spcBef>
                <a:spcPts val="0"/>
              </a:spcBef>
              <a:spcAft>
                <a:spcPts val="0"/>
              </a:spcAft>
              <a:buClrTx/>
              <a:buSzTx/>
            </a:pPr>
            <a:r>
              <a:rPr lang="en-US" sz="2600" dirty="0" smtClean="0"/>
              <a:t>Sleep habits had the largest impact on GPA</a:t>
            </a:r>
          </a:p>
          <a:p>
            <a:pPr lvl="1" defTabSz="914400">
              <a:spcBef>
                <a:spcPts val="0"/>
              </a:spcBef>
              <a:spcAft>
                <a:spcPts val="0"/>
              </a:spcAft>
              <a:buClrTx/>
              <a:buSzTx/>
            </a:pPr>
            <a:endParaRPr lang="en-US" sz="26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425271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ctr">
            <a:normAutofit/>
          </a:bodyPr>
          <a:lstStyle/>
          <a:p>
            <a:pPr marL="0" indent="0" algn="ctr">
              <a:buNone/>
            </a:pPr>
            <a:r>
              <a:rPr lang="en-US" sz="3200" dirty="0" smtClean="0"/>
              <a:t>Sleep Hygiene (SH) are behaviors </a:t>
            </a:r>
            <a:r>
              <a:rPr lang="en-US" sz="3200" dirty="0"/>
              <a:t>related to improved sleep conditions as well as sleep quantity and quality.</a:t>
            </a:r>
            <a:r>
              <a:rPr lang="en-US" sz="3200" dirty="0" smtClean="0"/>
              <a:t> </a:t>
            </a:r>
            <a:endParaRPr lang="en-US" sz="3200" dirty="0"/>
          </a:p>
        </p:txBody>
      </p:sp>
    </p:spTree>
    <p:extLst>
      <p:ext uri="{BB962C8B-B14F-4D97-AF65-F5344CB8AC3E}">
        <p14:creationId xmlns:p14="http://schemas.microsoft.com/office/powerpoint/2010/main" val="9389431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sz="4000" b="1" dirty="0" err="1">
                <a:solidFill>
                  <a:schemeClr val="accent1"/>
                </a:solidFill>
              </a:rPr>
              <a:t>Zepke</a:t>
            </a:r>
            <a:r>
              <a:rPr lang="en-US" sz="4000" b="1" dirty="0">
                <a:solidFill>
                  <a:schemeClr val="accent1"/>
                </a:solidFill>
              </a:rPr>
              <a:t> and Leach (2010) - Meta-analysis evaluated 93 studies from 10 different countries. Study results identified four perspectives on school engagement.</a:t>
            </a:r>
          </a:p>
          <a:p>
            <a:pPr marL="0" indent="0">
              <a:buNone/>
            </a:pPr>
            <a:endParaRPr lang="en-US" sz="4000" dirty="0"/>
          </a:p>
          <a:p>
            <a:pPr marL="305435" indent="-305435"/>
            <a:r>
              <a:rPr lang="en-US" dirty="0"/>
              <a:t>Intrinsic ("micro") versus Extrinsic ("macro") Characteristics</a:t>
            </a:r>
            <a:endParaRPr lang="en-US" dirty="0">
              <a:solidFill>
                <a:schemeClr val="tx1"/>
              </a:solidFill>
            </a:endParaRPr>
          </a:p>
          <a:p>
            <a:pPr marL="629920" lvl="1" indent="-305435"/>
            <a:r>
              <a:rPr lang="en-US" dirty="0"/>
              <a:t>Macro Example: Teacher/Student Relations</a:t>
            </a:r>
          </a:p>
          <a:p>
            <a:pPr marL="629920" lvl="1" indent="-305435"/>
            <a:r>
              <a:rPr lang="en-US" dirty="0"/>
              <a:t>Micro Example: Mood, Motivation, Executive Functioning</a:t>
            </a:r>
          </a:p>
          <a:p>
            <a:pPr marL="324485" lvl="1" indent="0">
              <a:buNone/>
            </a:pPr>
            <a:endParaRPr lang="en-US" dirty="0"/>
          </a:p>
          <a:p>
            <a:pPr marL="305435" indent="-305435"/>
            <a:r>
              <a:rPr lang="en-US" dirty="0" err="1"/>
              <a:t>Handelsman</a:t>
            </a:r>
            <a:r>
              <a:rPr lang="en-US" dirty="0"/>
              <a:t>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26564964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a:xfrm>
            <a:off x="581192" y="2180496"/>
            <a:ext cx="11029615" cy="4385404"/>
          </a:xfrm>
        </p:spPr>
        <p:txBody>
          <a:bodyPr anchor="t">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smtClean="0"/>
              <a:t>Includes (</a:t>
            </a:r>
            <a:r>
              <a:rPr lang="en-US" sz="2800" dirty="0" err="1" smtClean="0"/>
              <a:t>Stepanski</a:t>
            </a:r>
            <a:r>
              <a:rPr lang="en-US" sz="2800" dirty="0" smtClean="0"/>
              <a:t> &amp; Wyatt, 2003):</a:t>
            </a:r>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r>
              <a:rPr lang="en-US" sz="2400" dirty="0">
                <a:solidFill>
                  <a:schemeClr val="accent2"/>
                </a:solidFill>
              </a:rPr>
              <a:t>C</a:t>
            </a:r>
            <a:r>
              <a:rPr lang="en-US" sz="2400" dirty="0" smtClean="0">
                <a:solidFill>
                  <a:schemeClr val="accent2"/>
                </a:solidFill>
              </a:rPr>
              <a:t>onsistent/variable </a:t>
            </a:r>
            <a:r>
              <a:rPr lang="en-US" sz="2400" dirty="0">
                <a:solidFill>
                  <a:schemeClr val="accent2"/>
                </a:solidFill>
              </a:rPr>
              <a:t>sleep </a:t>
            </a:r>
            <a:r>
              <a:rPr lang="en-US" sz="2400" dirty="0" smtClean="0">
                <a:solidFill>
                  <a:schemeClr val="accent2"/>
                </a:solidFill>
              </a:rPr>
              <a:t>bedtimes/waking</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L</a:t>
            </a:r>
            <a:r>
              <a:rPr lang="en-US" sz="2400" dirty="0" smtClean="0">
                <a:solidFill>
                  <a:schemeClr val="accent2"/>
                </a:solidFill>
              </a:rPr>
              <a:t>ight </a:t>
            </a:r>
            <a:r>
              <a:rPr lang="en-US" sz="2400" dirty="0">
                <a:solidFill>
                  <a:schemeClr val="accent2"/>
                </a:solidFill>
              </a:rPr>
              <a:t>and noise </a:t>
            </a:r>
            <a:r>
              <a:rPr lang="en-US" sz="2400" dirty="0" smtClean="0">
                <a:solidFill>
                  <a:schemeClr val="accent2"/>
                </a:solidFill>
              </a:rPr>
              <a:t>conditions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N</a:t>
            </a:r>
            <a:r>
              <a:rPr lang="en-US" sz="2400" dirty="0" smtClean="0">
                <a:solidFill>
                  <a:schemeClr val="accent2"/>
                </a:solidFill>
              </a:rPr>
              <a:t>aps/homeostatic pressure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I</a:t>
            </a:r>
            <a:r>
              <a:rPr lang="en-US" sz="2400" dirty="0" smtClean="0">
                <a:solidFill>
                  <a:schemeClr val="accent2"/>
                </a:solidFill>
              </a:rPr>
              <a:t>mpact </a:t>
            </a:r>
            <a:r>
              <a:rPr lang="en-US" sz="2400" dirty="0">
                <a:solidFill>
                  <a:schemeClr val="accent2"/>
                </a:solidFill>
              </a:rPr>
              <a:t>of stimulants/depressives including alcohol, caffeine, and prescription </a:t>
            </a:r>
            <a:r>
              <a:rPr lang="en-US" sz="2400" dirty="0" smtClean="0">
                <a:solidFill>
                  <a:schemeClr val="accent2"/>
                </a:solidFill>
              </a:rPr>
              <a:t>medications</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E</a:t>
            </a:r>
            <a:r>
              <a:rPr lang="en-US" sz="2400" dirty="0" smtClean="0">
                <a:solidFill>
                  <a:schemeClr val="accent2"/>
                </a:solidFill>
              </a:rPr>
              <a:t>xercising </a:t>
            </a:r>
            <a:r>
              <a:rPr lang="en-US" sz="2400" dirty="0">
                <a:solidFill>
                  <a:schemeClr val="accent2"/>
                </a:solidFill>
              </a:rPr>
              <a:t>close to bed </a:t>
            </a:r>
            <a:r>
              <a:rPr lang="en-US" sz="2400" dirty="0" smtClean="0">
                <a:solidFill>
                  <a:schemeClr val="accent2"/>
                </a:solidFill>
              </a:rPr>
              <a:t>time</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S</a:t>
            </a:r>
            <a:r>
              <a:rPr lang="en-US" sz="2400" dirty="0" smtClean="0">
                <a:solidFill>
                  <a:schemeClr val="accent2"/>
                </a:solidFill>
              </a:rPr>
              <a:t>pending </a:t>
            </a:r>
            <a:r>
              <a:rPr lang="en-US" sz="2400" dirty="0">
                <a:solidFill>
                  <a:schemeClr val="accent2"/>
                </a:solidFill>
              </a:rPr>
              <a:t>time in bed while not sleeping, for example, watching television, reading, etc</a:t>
            </a:r>
            <a:r>
              <a:rPr lang="en-US" sz="2400" dirty="0" smtClean="0">
                <a:solidFill>
                  <a:schemeClr val="accent2"/>
                </a:solidFill>
              </a:rPr>
              <a:t>.</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erforming </a:t>
            </a:r>
            <a:r>
              <a:rPr lang="en-US" sz="2400" dirty="0">
                <a:solidFill>
                  <a:schemeClr val="accent2"/>
                </a:solidFill>
              </a:rPr>
              <a:t>mental activities, planning, etc. in bed or just before </a:t>
            </a:r>
            <a:r>
              <a:rPr lang="en-US" sz="2400" dirty="0" smtClean="0">
                <a:solidFill>
                  <a:schemeClr val="accent2"/>
                </a:solidFill>
              </a:rPr>
              <a:t>bedtime</a:t>
            </a:r>
          </a:p>
          <a:p>
            <a:pPr lvl="2" defTabSz="914400">
              <a:spcBef>
                <a:spcPts val="0"/>
              </a:spcBef>
              <a:spcAft>
                <a:spcPts val="0"/>
              </a:spcAft>
              <a:buClrTx/>
              <a:buSzTx/>
            </a:pPr>
            <a:endParaRPr lang="en-US" sz="2400" dirty="0" smtClean="0">
              <a:solidFill>
                <a:schemeClr val="accent2"/>
              </a:solidFill>
            </a:endParaRPr>
          </a:p>
          <a:p>
            <a:pPr lvl="2" defTabSz="914400">
              <a:spcBef>
                <a:spcPts val="0"/>
              </a:spcBef>
              <a:spcAft>
                <a:spcPts val="0"/>
              </a:spcAft>
              <a:buClrTx/>
              <a:buSzTx/>
            </a:pPr>
            <a:r>
              <a:rPr lang="en-US" sz="2400" dirty="0" smtClean="0">
                <a:solidFill>
                  <a:schemeClr val="accent2"/>
                </a:solidFill>
              </a:rPr>
              <a:t>Using electronics before bedtime (those emitting blue light)</a:t>
            </a:r>
          </a:p>
          <a:p>
            <a:pPr marL="630000" lvl="2" indent="0" defTabSz="914400">
              <a:spcBef>
                <a:spcPts val="0"/>
              </a:spcBef>
              <a:spcAft>
                <a:spcPts val="0"/>
              </a:spcAft>
              <a:buClrTx/>
              <a:buSzTx/>
              <a:buNone/>
            </a:pPr>
            <a:r>
              <a:rPr lang="en-US" sz="2400" dirty="0" smtClean="0">
                <a:solidFill>
                  <a:schemeClr val="accent2"/>
                </a:solidFill>
              </a:rPr>
              <a:t> </a:t>
            </a:r>
          </a:p>
          <a:p>
            <a:pPr lvl="2" defTabSz="914400">
              <a:spcBef>
                <a:spcPts val="0"/>
              </a:spcBef>
              <a:spcAft>
                <a:spcPts val="0"/>
              </a:spcAft>
              <a:buClrTx/>
              <a:buSzTx/>
            </a:pPr>
            <a:r>
              <a:rPr lang="en-US" sz="2400" dirty="0">
                <a:solidFill>
                  <a:schemeClr val="accent2"/>
                </a:solidFill>
              </a:rPr>
              <a:t>P</a:t>
            </a:r>
            <a:r>
              <a:rPr lang="en-US" sz="2400" dirty="0" smtClean="0">
                <a:solidFill>
                  <a:schemeClr val="accent2"/>
                </a:solidFill>
              </a:rPr>
              <a:t>oor </a:t>
            </a:r>
            <a:r>
              <a:rPr lang="en-US" sz="2400" dirty="0">
                <a:solidFill>
                  <a:schemeClr val="accent2"/>
                </a:solidFill>
              </a:rPr>
              <a:t>sleep </a:t>
            </a:r>
            <a:r>
              <a:rPr lang="en-US" sz="2400" dirty="0" smtClean="0">
                <a:solidFill>
                  <a:schemeClr val="accent2"/>
                </a:solidFill>
              </a:rPr>
              <a:t>conditions/bedding </a:t>
            </a:r>
            <a:endParaRPr lang="en-US" sz="2400" dirty="0">
              <a:solidFill>
                <a:schemeClr val="accent2"/>
              </a:solidFill>
            </a:endParaRPr>
          </a:p>
        </p:txBody>
      </p:sp>
    </p:spTree>
    <p:extLst>
      <p:ext uri="{BB962C8B-B14F-4D97-AF65-F5344CB8AC3E}">
        <p14:creationId xmlns:p14="http://schemas.microsoft.com/office/powerpoint/2010/main" val="8493185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Sleep Hygiene</a:t>
            </a:r>
            <a:endParaRPr lang="en-US" sz="4000" dirty="0"/>
          </a:p>
        </p:txBody>
      </p:sp>
      <p:sp>
        <p:nvSpPr>
          <p:cNvPr id="9" name="Content Placeholder 8"/>
          <p:cNvSpPr>
            <a:spLocks noGrp="1"/>
          </p:cNvSpPr>
          <p:nvPr>
            <p:ph idx="1"/>
          </p:nvPr>
        </p:nvSpPr>
        <p:spPr/>
        <p:txBody>
          <a:bodyPr anchor="t">
            <a:normAutofit/>
          </a:bodyPr>
          <a:lstStyle/>
          <a:p>
            <a:pPr marL="0" indent="0">
              <a:buNone/>
            </a:pPr>
            <a:r>
              <a:rPr lang="en-US" sz="3200" dirty="0" smtClean="0"/>
              <a:t>Research:</a:t>
            </a:r>
            <a:endParaRPr lang="en-US" sz="3200" dirty="0"/>
          </a:p>
        </p:txBody>
      </p:sp>
    </p:spTree>
    <p:extLst>
      <p:ext uri="{BB962C8B-B14F-4D97-AF65-F5344CB8AC3E}">
        <p14:creationId xmlns:p14="http://schemas.microsoft.com/office/powerpoint/2010/main" val="1729520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Exercise</a:t>
            </a:r>
            <a:endParaRPr lang="en-US" dirty="0"/>
          </a:p>
        </p:txBody>
      </p:sp>
      <p:sp>
        <p:nvSpPr>
          <p:cNvPr id="5" name="Text Placeholder 4"/>
          <p:cNvSpPr>
            <a:spLocks noGrp="1"/>
          </p:cNvSpPr>
          <p:nvPr>
            <p:ph type="body" idx="1"/>
          </p:nvPr>
        </p:nvSpPr>
        <p:spPr/>
        <p:txBody>
          <a:bodyPr>
            <a:normAutofit/>
          </a:bodyPr>
          <a:lstStyle/>
          <a:p>
            <a:r>
              <a:rPr lang="en-US" sz="2800" dirty="0" smtClean="0"/>
              <a:t>Exercise</a:t>
            </a:r>
            <a:endParaRPr lang="en-US" sz="2800" dirty="0"/>
          </a:p>
        </p:txBody>
      </p:sp>
      <p:pic>
        <p:nvPicPr>
          <p:cNvPr id="6" name="Picture 5"/>
          <p:cNvPicPr>
            <a:picLocks noChangeAspect="1"/>
          </p:cNvPicPr>
          <p:nvPr/>
        </p:nvPicPr>
        <p:blipFill>
          <a:blip r:embed="rId2"/>
          <a:stretch>
            <a:fillRect/>
          </a:stretch>
        </p:blipFill>
        <p:spPr>
          <a:xfrm>
            <a:off x="3746499" y="707110"/>
            <a:ext cx="4699000" cy="4673600"/>
          </a:xfrm>
          <a:prstGeom prst="rect">
            <a:avLst/>
          </a:prstGeom>
        </p:spPr>
      </p:pic>
    </p:spTree>
    <p:extLst>
      <p:ext uri="{BB962C8B-B14F-4D97-AF65-F5344CB8AC3E}">
        <p14:creationId xmlns:p14="http://schemas.microsoft.com/office/powerpoint/2010/main" val="12943671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err="1" smtClean="0"/>
              <a:t>Fedewa</a:t>
            </a:r>
            <a:r>
              <a:rPr lang="en-US" sz="2800" dirty="0" smtClean="0"/>
              <a:t> &amp; </a:t>
            </a:r>
            <a:r>
              <a:rPr lang="en-US" sz="2800" dirty="0" err="1" smtClean="0"/>
              <a:t>Ahn</a:t>
            </a:r>
            <a:r>
              <a:rPr lang="en-US" sz="2800" dirty="0" smtClean="0"/>
              <a:t> (2011) meta-analysis:</a:t>
            </a:r>
          </a:p>
          <a:p>
            <a:pPr lvl="2" defTabSz="914400">
              <a:spcBef>
                <a:spcPts val="0"/>
              </a:spcBef>
              <a:spcAft>
                <a:spcPts val="0"/>
              </a:spcAft>
              <a:buClrTx/>
              <a:buSzTx/>
            </a:pPr>
            <a:r>
              <a:rPr lang="en-US" sz="2400" dirty="0"/>
              <a:t>A</a:t>
            </a:r>
            <a:r>
              <a:rPr lang="en-US" sz="2400" dirty="0" smtClean="0"/>
              <a:t>nalyzed </a:t>
            </a:r>
            <a:r>
              <a:rPr lang="en-US" sz="2400" dirty="0"/>
              <a:t>59 studies from 1947 to 2009 </a:t>
            </a:r>
            <a:endParaRPr lang="en-US" sz="2400" dirty="0" smtClean="0"/>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a:t>F</a:t>
            </a:r>
            <a:r>
              <a:rPr lang="en-US" sz="2400" dirty="0" smtClean="0"/>
              <a:t>ound </a:t>
            </a:r>
            <a:r>
              <a:rPr lang="en-US" sz="2400" dirty="0"/>
              <a:t>a significant positive effect on both achievement and cognitive outcomes</a:t>
            </a:r>
            <a:r>
              <a:rPr lang="en-US" sz="2400" dirty="0" smtClean="0"/>
              <a:t>.</a:t>
            </a:r>
          </a:p>
          <a:p>
            <a:pPr lvl="4" defTabSz="914400">
              <a:spcBef>
                <a:spcPts val="0"/>
              </a:spcBef>
              <a:spcAft>
                <a:spcPts val="0"/>
              </a:spcAft>
              <a:buClrTx/>
              <a:buSzTx/>
            </a:pPr>
            <a:r>
              <a:rPr lang="en-US" sz="2400" dirty="0"/>
              <a:t>A</a:t>
            </a:r>
            <a:r>
              <a:rPr lang="en-US" sz="2400" dirty="0" smtClean="0"/>
              <a:t>erobic </a:t>
            </a:r>
            <a:r>
              <a:rPr lang="en-US" sz="2400" dirty="0"/>
              <a:t>exercises resulted in the largest impact on cognitive functioning and academic </a:t>
            </a:r>
            <a:r>
              <a:rPr lang="en-US" sz="2400" dirty="0" smtClean="0"/>
              <a:t>achievement</a:t>
            </a:r>
          </a:p>
          <a:p>
            <a:pPr lvl="4" defTabSz="914400">
              <a:spcBef>
                <a:spcPts val="0"/>
              </a:spcBef>
              <a:spcAft>
                <a:spcPts val="0"/>
              </a:spcAft>
              <a:buClrTx/>
              <a:buSzTx/>
            </a:pPr>
            <a:r>
              <a:rPr lang="en-US" sz="2400" dirty="0" smtClean="0"/>
              <a:t>Flexibility did not show significant results</a:t>
            </a:r>
          </a:p>
          <a:p>
            <a:pPr lvl="4" defTabSz="914400">
              <a:spcBef>
                <a:spcPts val="0"/>
              </a:spcBef>
              <a:spcAft>
                <a:spcPts val="0"/>
              </a:spcAft>
              <a:buClrTx/>
              <a:buSzTx/>
            </a:pPr>
            <a:r>
              <a:rPr lang="en-US" sz="2400" dirty="0" smtClean="0"/>
              <a:t>As </a:t>
            </a:r>
            <a:r>
              <a:rPr lang="en-US" sz="2400" dirty="0"/>
              <a:t>exercise activity levels increase so do academic achievement levels.</a:t>
            </a:r>
            <a:endParaRPr lang="en-US" sz="2200"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4669422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800" dirty="0" err="1" smtClean="0"/>
              <a:t>Rasperry</a:t>
            </a:r>
            <a:r>
              <a:rPr lang="en-US" sz="2800" dirty="0" smtClean="0"/>
              <a:t> (20) meta-analysis:</a:t>
            </a:r>
          </a:p>
          <a:p>
            <a:pPr lvl="2" defTabSz="914400">
              <a:spcBef>
                <a:spcPts val="0"/>
              </a:spcBef>
              <a:spcAft>
                <a:spcPts val="0"/>
              </a:spcAft>
              <a:buClrTx/>
              <a:buSzTx/>
            </a:pPr>
            <a:endParaRPr lang="en-US" sz="2400" dirty="0"/>
          </a:p>
          <a:p>
            <a:pPr lvl="2" defTabSz="914400">
              <a:spcBef>
                <a:spcPts val="0"/>
              </a:spcBef>
              <a:spcAft>
                <a:spcPts val="0"/>
              </a:spcAft>
              <a:buClrTx/>
              <a:buSzTx/>
            </a:pPr>
            <a:r>
              <a:rPr lang="en-US" sz="2400" dirty="0" smtClean="0"/>
              <a:t>Found</a:t>
            </a:r>
            <a:endParaRPr lang="en-US" sz="2800" dirty="0"/>
          </a:p>
        </p:txBody>
      </p:sp>
    </p:spTree>
    <p:extLst>
      <p:ext uri="{BB962C8B-B14F-4D97-AF65-F5344CB8AC3E}">
        <p14:creationId xmlns:p14="http://schemas.microsoft.com/office/powerpoint/2010/main" val="11004850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Exercise: Types and Dosages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sz="2800" dirty="0" smtClean="0"/>
          </a:p>
          <a:p>
            <a:pPr lvl="2" defTabSz="914400">
              <a:spcBef>
                <a:spcPts val="0"/>
              </a:spcBef>
              <a:spcAft>
                <a:spcPts val="0"/>
              </a:spcAft>
              <a:buClrTx/>
              <a:buSzTx/>
            </a:pPr>
            <a:endParaRPr lang="en-US" sz="2800" dirty="0"/>
          </a:p>
        </p:txBody>
      </p:sp>
    </p:spTree>
    <p:extLst>
      <p:ext uri="{BB962C8B-B14F-4D97-AF65-F5344CB8AC3E}">
        <p14:creationId xmlns:p14="http://schemas.microsoft.com/office/powerpoint/2010/main" val="1746404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1</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stressful life events on academic engagement in undergraduate college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1</a:t>
            </a:r>
            <a:r>
              <a:rPr lang="en-US" sz="2800" dirty="0">
                <a:solidFill>
                  <a:schemeClr val="accent6"/>
                </a:solidFill>
                <a:latin typeface="Times New Roman" charset="0"/>
                <a:ea typeface="Times New Roman" charset="0"/>
                <a:cs typeface="Times New Roman" charset="0"/>
              </a:rPr>
              <a:t>:</a:t>
            </a:r>
            <a:r>
              <a:rPr lang="en-US" sz="2800" dirty="0">
                <a:latin typeface="Times New Roman" charset="0"/>
                <a:ea typeface="Times New Roman" charset="0"/>
                <a:cs typeface="Times New Roman" charset="0"/>
              </a:rPr>
              <a:t> </a:t>
            </a:r>
            <a:r>
              <a:rPr lang="en-US" sz="2800" dirty="0" smtClean="0">
                <a:latin typeface="Times New Roman" charset="0"/>
                <a:ea typeface="Times New Roman" charset="0"/>
                <a:cs typeface="Times New Roman" charset="0"/>
              </a:rPr>
              <a:t>I </a:t>
            </a:r>
            <a:r>
              <a:rPr lang="en-US" sz="2800" dirty="0">
                <a:latin typeface="Times New Roman" charset="0"/>
                <a:ea typeface="Times New Roman" charset="0"/>
                <a:cs typeface="Times New Roman" charset="0"/>
              </a:rPr>
              <a:t>hypothesize that increased levels of life stressors will be associated with lower levels of academic engagement.  Specifically, I hypothesize that academic engagement as measured by SCEQ will be lower in undergraduate students who experience a greater number of stressful life events as determined by USQ. </a:t>
            </a:r>
          </a:p>
        </p:txBody>
      </p:sp>
    </p:spTree>
    <p:extLst>
      <p:ext uri="{BB962C8B-B14F-4D97-AF65-F5344CB8AC3E}">
        <p14:creationId xmlns:p14="http://schemas.microsoft.com/office/powerpoint/2010/main" val="17441620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2</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relationship between sleep hygiene (SH) and academic engagement in undergraduate students?</a:t>
            </a:r>
            <a:r>
              <a:rPr lang="en-US" sz="3200" dirty="0">
                <a:latin typeface="Times New Roman" charset="0"/>
                <a:ea typeface="Times New Roman" charset="0"/>
                <a:cs typeface="Times New Roman" charset="0"/>
              </a:rPr>
              <a:t> </a:t>
            </a:r>
            <a:endParaRPr lang="en-US" dirty="0">
              <a:latin typeface="Times New Roman" charset="0"/>
              <a:ea typeface="Times New Roman" charset="0"/>
              <a:cs typeface="Times New Roman" charset="0"/>
            </a:endParaRPr>
          </a:p>
        </p:txBody>
      </p:sp>
      <p:sp>
        <p:nvSpPr>
          <p:cNvPr id="7" name="TextBox 6"/>
          <p:cNvSpPr txBox="1"/>
          <p:nvPr/>
        </p:nvSpPr>
        <p:spPr>
          <a:xfrm>
            <a:off x="1816100" y="2626618"/>
            <a:ext cx="9220200" cy="3970318"/>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2</a:t>
            </a:r>
            <a:r>
              <a:rPr lang="en-US" sz="2800" dirty="0" smtClean="0">
                <a:solidFill>
                  <a:schemeClr val="accent6"/>
                </a:solidFill>
                <a:latin typeface="Times New Roman" charset="0"/>
                <a:ea typeface="Times New Roman" charset="0"/>
                <a:cs typeface="Times New Roman" charset="0"/>
              </a:rPr>
              <a:t>:</a:t>
            </a:r>
            <a:endParaRPr lang="en-US" sz="2800" dirty="0" smtClean="0">
              <a:latin typeface="Times New Roman" charset="0"/>
              <a:ea typeface="Times New Roman" charset="0"/>
              <a:cs typeface="Times New Roman" charset="0"/>
            </a:endParaRPr>
          </a:p>
          <a:p>
            <a:pPr marL="457200" indent="-457200">
              <a:buFont typeface="Arial" charset="0"/>
              <a:buChar char="•"/>
            </a:pPr>
            <a:r>
              <a:rPr lang="en-US" sz="2800" dirty="0" smtClean="0">
                <a:latin typeface="Times New Roman" charset="0"/>
                <a:ea typeface="Times New Roman" charset="0"/>
                <a:cs typeface="Times New Roman" charset="0"/>
              </a:rPr>
              <a:t>Lower </a:t>
            </a:r>
            <a:r>
              <a:rPr lang="en-US" sz="2800" dirty="0">
                <a:latin typeface="Times New Roman" charset="0"/>
                <a:ea typeface="Times New Roman" charset="0"/>
                <a:cs typeface="Times New Roman" charset="0"/>
              </a:rPr>
              <a:t>levels of sleep hygiene will be associated with impairments in academic engagement. </a:t>
            </a:r>
            <a:endParaRPr lang="en-US" sz="2800" dirty="0" smtClean="0">
              <a:latin typeface="Times New Roman" charset="0"/>
              <a:ea typeface="Times New Roman" charset="0"/>
              <a:cs typeface="Times New Roman" charset="0"/>
            </a:endParaRPr>
          </a:p>
          <a:p>
            <a:pPr marL="457200" indent="-457200">
              <a:buFont typeface="Arial" charset="0"/>
              <a:buChar char="•"/>
            </a:pPr>
            <a:endParaRPr lang="en-US" sz="2800" dirty="0">
              <a:latin typeface="Times New Roman" charset="0"/>
              <a:ea typeface="Times New Roman" charset="0"/>
              <a:cs typeface="Times New Roman" charset="0"/>
            </a:endParaRPr>
          </a:p>
          <a:p>
            <a:pPr marL="457200" indent="-457200">
              <a:buFont typeface="Arial" charset="0"/>
              <a:buChar char="•"/>
            </a:pPr>
            <a:r>
              <a:rPr lang="en-US" sz="2800" dirty="0">
                <a:latin typeface="Times New Roman" charset="0"/>
                <a:ea typeface="Times New Roman" charset="0"/>
                <a:cs typeface="Times New Roman" charset="0"/>
              </a:rPr>
              <a:t>S</a:t>
            </a:r>
            <a:r>
              <a:rPr lang="en-US" sz="2800" dirty="0" smtClean="0">
                <a:latin typeface="Times New Roman" charset="0"/>
                <a:ea typeface="Times New Roman" charset="0"/>
                <a:cs typeface="Times New Roman" charset="0"/>
              </a:rPr>
              <a:t>leep </a:t>
            </a:r>
            <a:r>
              <a:rPr lang="en-US" sz="2800" dirty="0">
                <a:latin typeface="Times New Roman" charset="0"/>
                <a:ea typeface="Times New Roman" charset="0"/>
                <a:cs typeface="Times New Roman" charset="0"/>
              </a:rPr>
              <a:t>hygiene practices will have the largest effect on both the skills engagement and the performance engagement factors since these factors are based in executive functioning and achievement, areas that have shown consistent links in the literature to impaired sleep.</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0121716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3</a:t>
            </a:r>
            <a:endParaRPr lang="en-US" sz="3600" dirty="0">
              <a:latin typeface="Times New Roman" charset="0"/>
              <a:ea typeface="Times New Roman" charset="0"/>
              <a:cs typeface="Times New Roman" charset="0"/>
            </a:endParaRPr>
          </a:p>
        </p:txBody>
      </p:sp>
      <p:sp>
        <p:nvSpPr>
          <p:cNvPr id="6" name="TextBox 5"/>
          <p:cNvSpPr txBox="1"/>
          <p:nvPr/>
        </p:nvSpPr>
        <p:spPr>
          <a:xfrm>
            <a:off x="508000" y="1255931"/>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sleep hygiene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05000" y="2333149"/>
            <a:ext cx="9220200" cy="3847207"/>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3</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p>
          <a:p>
            <a:pPr marL="457200" indent="-457200">
              <a:buFont typeface="Arial" charset="0"/>
              <a:buChar char="•"/>
            </a:pPr>
            <a:r>
              <a:rPr lang="en-US" sz="2400" dirty="0" smtClean="0">
                <a:latin typeface="Times New Roman" charset="0"/>
                <a:ea typeface="Times New Roman" charset="0"/>
                <a:cs typeface="Times New Roman" charset="0"/>
              </a:rPr>
              <a:t>The </a:t>
            </a:r>
            <a:r>
              <a:rPr lang="en-US" sz="2400" dirty="0">
                <a:latin typeface="Times New Roman" charset="0"/>
                <a:ea typeface="Times New Roman" charset="0"/>
                <a:cs typeface="Times New Roman" charset="0"/>
              </a:rPr>
              <a:t>negative relationship between stressful life events and academic engagement will be mitigated by good sleep hygiene practices in undergraduate students</a:t>
            </a:r>
            <a:r>
              <a:rPr lang="en-US" sz="2400" dirty="0" smtClean="0">
                <a:latin typeface="Times New Roman" charset="0"/>
                <a:ea typeface="Times New Roman" charset="0"/>
                <a:cs typeface="Times New Roman" charset="0"/>
              </a:rPr>
              <a:t>.</a:t>
            </a:r>
          </a:p>
          <a:p>
            <a:pPr marL="457200" indent="-457200">
              <a:buFont typeface="Arial" charset="0"/>
              <a:buChar char="•"/>
            </a:pPr>
            <a:endParaRPr lang="en-US" sz="2400" dirty="0">
              <a:latin typeface="Times New Roman" charset="0"/>
              <a:ea typeface="Times New Roman" charset="0"/>
              <a:cs typeface="Times New Roman" charset="0"/>
            </a:endParaRPr>
          </a:p>
          <a:p>
            <a:pPr marL="457200" indent="-457200">
              <a:buFont typeface="Arial" charset="0"/>
              <a:buChar char="•"/>
            </a:pPr>
            <a:r>
              <a:rPr lang="en-US" sz="2400" dirty="0">
                <a:latin typeface="Times New Roman" charset="0"/>
                <a:ea typeface="Times New Roman" charset="0"/>
                <a:cs typeface="Times New Roman" charset="0"/>
              </a:rPr>
              <a:t>S</a:t>
            </a:r>
            <a:r>
              <a:rPr lang="en-US" sz="2400" dirty="0" smtClean="0">
                <a:latin typeface="Times New Roman" charset="0"/>
                <a:ea typeface="Times New Roman" charset="0"/>
                <a:cs typeface="Times New Roman" charset="0"/>
              </a:rPr>
              <a:t>leep </a:t>
            </a:r>
            <a:r>
              <a:rPr lang="en-US" sz="2400" dirty="0">
                <a:latin typeface="Times New Roman" charset="0"/>
                <a:ea typeface="Times New Roman" charset="0"/>
                <a:cs typeface="Times New Roman" charset="0"/>
              </a:rPr>
              <a:t>hygiene practices will show the greatest moderating effect on the academic engagement factors of skills engagement and performance engagement due to the research indicating strong associations between sleep quality and both executive functioning and academic achievement. </a:t>
            </a:r>
          </a:p>
        </p:txBody>
      </p:sp>
    </p:spTree>
    <p:extLst>
      <p:ext uri="{BB962C8B-B14F-4D97-AF65-F5344CB8AC3E}">
        <p14:creationId xmlns:p14="http://schemas.microsoft.com/office/powerpoint/2010/main" val="12257412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4</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354217"/>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are the effects of physical activity on academic engagement in undergraduate students?</a:t>
            </a:r>
            <a:endParaRPr lang="en-US" sz="3200" dirty="0">
              <a:latin typeface="Times New Roman" charset="0"/>
              <a:ea typeface="Times New Roman" charset="0"/>
              <a:cs typeface="Times New Roman" charset="0"/>
            </a:endParaRPr>
          </a:p>
          <a:p>
            <a:endParaRPr lang="en-US" dirty="0"/>
          </a:p>
        </p:txBody>
      </p:sp>
      <p:sp>
        <p:nvSpPr>
          <p:cNvPr id="7" name="TextBox 6"/>
          <p:cNvSpPr txBox="1"/>
          <p:nvPr/>
        </p:nvSpPr>
        <p:spPr>
          <a:xfrm>
            <a:off x="1955800" y="2903617"/>
            <a:ext cx="9220200" cy="1815882"/>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smtClean="0">
                <a:solidFill>
                  <a:schemeClr val="accent6"/>
                </a:solidFill>
                <a:latin typeface="Times New Roman" charset="0"/>
                <a:ea typeface="Times New Roman" charset="0"/>
                <a:cs typeface="Times New Roman" charset="0"/>
              </a:rPr>
              <a:t>4</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increased levels of exercise (based on number of days per week) for strenuous exercise will be associated with higher levels of Academic Engagement; most specifically for the participation factor.</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1674086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A8407-6E91-4016-8325-7CD98CF75952}"/>
              </a:ext>
            </a:extLst>
          </p:cNvPr>
          <p:cNvSpPr>
            <a:spLocks noGrp="1"/>
          </p:cNvSpPr>
          <p:nvPr>
            <p:ph type="title"/>
          </p:nvPr>
        </p:nvSpPr>
        <p:spPr/>
        <p:txBody>
          <a:bodyPr>
            <a:normAutofit fontScale="90000"/>
          </a:bodyPr>
          <a:lstStyle/>
          <a:p>
            <a:pPr marL="305435" indent="-305435">
              <a:spcBef>
                <a:spcPct val="20000"/>
              </a:spcBef>
              <a:spcAft>
                <a:spcPts val="600"/>
              </a:spcAft>
              <a:buChar char="•"/>
            </a:pPr>
            <a:endParaRPr lang="en-US"/>
          </a:p>
          <a:p>
            <a:pPr marL="305435" indent="-305435">
              <a:spcBef>
                <a:spcPct val="20000"/>
              </a:spcBef>
              <a:spcAft>
                <a:spcPts val="600"/>
              </a:spcAft>
              <a:buChar char="•"/>
            </a:pPr>
            <a:r>
              <a:rPr lang="en-US" err="1"/>
              <a:t>Zepke</a:t>
            </a:r>
            <a:r>
              <a:rPr lang="en-US"/>
              <a:t> and Leach (2010): four perspectives on school engagement.</a:t>
            </a:r>
            <a:endParaRPr lang="en-US">
              <a:solidFill>
                <a:schemeClr val="tx1"/>
              </a:solidFill>
            </a:endParaRPr>
          </a:p>
        </p:txBody>
      </p:sp>
      <p:sp>
        <p:nvSpPr>
          <p:cNvPr id="3" name="Content Placeholder 2">
            <a:extLst>
              <a:ext uri="{FF2B5EF4-FFF2-40B4-BE49-F238E27FC236}">
                <a16:creationId xmlns:a16="http://schemas.microsoft.com/office/drawing/2014/main" xmlns="" id="{6ECB7624-8009-47A7-805C-CC3ADC23E71A}"/>
              </a:ext>
            </a:extLst>
          </p:cNvPr>
          <p:cNvSpPr>
            <a:spLocks noGrp="1"/>
          </p:cNvSpPr>
          <p:nvPr>
            <p:ph idx="1"/>
          </p:nvPr>
        </p:nvSpPr>
        <p:spPr/>
        <p:txBody>
          <a:bodyPr>
            <a:normAutofit/>
          </a:bodyPr>
          <a:lstStyle/>
          <a:p>
            <a:pPr marL="342900" indent="-342900">
              <a:buAutoNum type="arabicPeriod"/>
            </a:pPr>
            <a:r>
              <a:rPr lang="en-US" sz="2000" b="1"/>
              <a:t>Motivation and agency</a:t>
            </a:r>
            <a:r>
              <a:rPr lang="en-US"/>
              <a:t> - engaged students are intrinsically motivated and want to exercise their agency</a:t>
            </a:r>
          </a:p>
          <a:p>
            <a:pPr marL="342900" indent="-342900">
              <a:buAutoNum type="arabicPeriod"/>
            </a:pPr>
            <a:r>
              <a:rPr lang="en-US" sz="2000" b="1"/>
              <a:t>Transactional engagement</a:t>
            </a:r>
            <a:r>
              <a:rPr lang="en-US"/>
              <a:t> - students and teachers engage with each other</a:t>
            </a:r>
            <a:endParaRPr lang="en-US">
              <a:solidFill>
                <a:srgbClr val="000000"/>
              </a:solidFill>
            </a:endParaRPr>
          </a:p>
          <a:p>
            <a:pPr marL="342900" indent="-342900">
              <a:buAutoNum type="arabicPeriod"/>
            </a:pPr>
            <a:r>
              <a:rPr lang="en-US" sz="2000" b="1"/>
              <a:t>Institutional support</a:t>
            </a:r>
            <a:r>
              <a:rPr lang="en-US"/>
              <a:t> - Institutions provide an environment conducive to learning </a:t>
            </a:r>
            <a:endParaRPr lang="en-US">
              <a:solidFill>
                <a:srgbClr val="000000"/>
              </a:solidFill>
            </a:endParaRPr>
          </a:p>
          <a:p>
            <a:pPr marL="342900" indent="-342900">
              <a:buAutoNum type="arabicPeriod"/>
            </a:pPr>
            <a:r>
              <a:rPr lang="en-US" sz="2000" b="1"/>
              <a:t>Active citizenship</a:t>
            </a:r>
            <a:r>
              <a:rPr lang="en-US"/>
              <a:t> - students and institutions work together to enable challenges to social beliefs and practices</a:t>
            </a:r>
            <a:endParaRPr lang="en-US">
              <a:solidFill>
                <a:srgbClr val="000000"/>
              </a:solidFill>
            </a:endParaRPr>
          </a:p>
          <a:p>
            <a:pPr marL="305435" indent="-305435"/>
            <a:endParaRPr lang="en-US"/>
          </a:p>
          <a:p>
            <a:pPr marL="305435" indent="-305435"/>
            <a:endParaRPr lang="en-US">
              <a:solidFill>
                <a:srgbClr val="3D3D3D"/>
              </a:solidFill>
            </a:endParaRPr>
          </a:p>
          <a:p>
            <a:pPr marL="305435" indent="-305435"/>
            <a:endParaRPr lang="en-US"/>
          </a:p>
        </p:txBody>
      </p:sp>
      <p:sp>
        <p:nvSpPr>
          <p:cNvPr id="4" name="TextBox 3">
            <a:extLst>
              <a:ext uri="{FF2B5EF4-FFF2-40B4-BE49-F238E27FC236}">
                <a16:creationId xmlns:a16="http://schemas.microsoft.com/office/drawing/2014/main" xmlns="" id="{CE1ADBB0-651A-4FC2-BF9D-EE38045503B1}"/>
              </a:ext>
            </a:extLst>
          </p:cNvPr>
          <p:cNvSpPr txBox="1"/>
          <p:nvPr/>
        </p:nvSpPr>
        <p:spPr>
          <a:xfrm>
            <a:off x="1192213" y="4829175"/>
            <a:ext cx="10023187" cy="923330"/>
          </a:xfrm>
          <a:prstGeom prst="rect">
            <a:avLst/>
          </a:prstGeom>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School engagement is a complex concept that incorporates both internal factors such as attention, effort, affect, and motivation, and extrinsic factors such as teacher/student relations, conducive learning environments, and effective institutional support and interactions with students.</a:t>
            </a:r>
          </a:p>
        </p:txBody>
      </p:sp>
    </p:spTree>
    <p:extLst>
      <p:ext uri="{BB962C8B-B14F-4D97-AF65-F5344CB8AC3E}">
        <p14:creationId xmlns:p14="http://schemas.microsoft.com/office/powerpoint/2010/main" val="16006294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5</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Does exercise moderate the relationship between stressful life events and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3539430"/>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I hypothesize that students with higher levels of stressful life events will experience lower academic engagement, specifically in the area of participation, if they show low levels of physical activity. Due to the fact that the positive impacts of exercise seem to be based on a dosage-threshold, I postulate that high levels of strenuous activity will mitigate the effect of stressful life events on academic engagement.</a:t>
            </a:r>
            <a:r>
              <a:rPr lang="en-US" sz="2800" dirty="0">
                <a:latin typeface="Times New Roman" charset="0"/>
                <a:ea typeface="Times New Roman" charset="0"/>
                <a:cs typeface="Times New Roman" charset="0"/>
              </a:rPr>
              <a:t> </a:t>
            </a: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8038721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8000" y="609600"/>
            <a:ext cx="11150600" cy="646331"/>
          </a:xfrm>
          <a:prstGeom prst="rect">
            <a:avLst/>
          </a:prstGeom>
          <a:solidFill>
            <a:schemeClr val="accent5"/>
          </a:solidFill>
        </p:spPr>
        <p:txBody>
          <a:bodyPr wrap="square" rtlCol="0">
            <a:spAutoFit/>
          </a:bodyPr>
          <a:lstStyle/>
          <a:p>
            <a:pPr algn="ctr"/>
            <a:r>
              <a:rPr lang="en-US" sz="3600" dirty="0" smtClean="0">
                <a:latin typeface="Times New Roman" charset="0"/>
                <a:ea typeface="Times New Roman" charset="0"/>
                <a:cs typeface="Times New Roman" charset="0"/>
              </a:rPr>
              <a:t>Research Question # 6</a:t>
            </a:r>
            <a:endParaRPr lang="en-US" sz="3600" dirty="0">
              <a:latin typeface="Times New Roman" charset="0"/>
              <a:ea typeface="Times New Roman" charset="0"/>
              <a:cs typeface="Times New Roman" charset="0"/>
            </a:endParaRPr>
          </a:p>
        </p:txBody>
      </p:sp>
      <p:sp>
        <p:nvSpPr>
          <p:cNvPr id="6" name="TextBox 5"/>
          <p:cNvSpPr txBox="1"/>
          <p:nvPr/>
        </p:nvSpPr>
        <p:spPr>
          <a:xfrm>
            <a:off x="508000" y="1549400"/>
            <a:ext cx="11150600" cy="1077218"/>
          </a:xfrm>
          <a:prstGeom prst="rect">
            <a:avLst/>
          </a:prstGeom>
          <a:noFill/>
        </p:spPr>
        <p:txBody>
          <a:bodyPr wrap="square" rtlCol="0">
            <a:spAutoFit/>
          </a:bodyPr>
          <a:lstStyle/>
          <a:p>
            <a:r>
              <a:rPr lang="en-US" sz="3200" b="1" dirty="0">
                <a:latin typeface="Times New Roman" charset="0"/>
                <a:ea typeface="Times New Roman" charset="0"/>
                <a:cs typeface="Times New Roman" charset="0"/>
              </a:rPr>
              <a:t>What is the hierarchical influence of the effects of stressful life events, sleep hygiene, and exercise on academic engagement?</a:t>
            </a:r>
            <a:endParaRPr lang="en-US" dirty="0">
              <a:latin typeface="Times New Roman" charset="0"/>
              <a:ea typeface="Times New Roman" charset="0"/>
              <a:cs typeface="Times New Roman" charset="0"/>
            </a:endParaRPr>
          </a:p>
        </p:txBody>
      </p:sp>
      <p:sp>
        <p:nvSpPr>
          <p:cNvPr id="7" name="TextBox 6"/>
          <p:cNvSpPr txBox="1"/>
          <p:nvPr/>
        </p:nvSpPr>
        <p:spPr>
          <a:xfrm>
            <a:off x="1955800" y="2903617"/>
            <a:ext cx="9220200" cy="2677656"/>
          </a:xfrm>
          <a:prstGeom prst="rect">
            <a:avLst/>
          </a:prstGeom>
          <a:noFill/>
        </p:spPr>
        <p:txBody>
          <a:bodyPr wrap="square" rtlCol="0">
            <a:spAutoFit/>
          </a:bodyPr>
          <a:lstStyle/>
          <a:p>
            <a:r>
              <a:rPr lang="en-US" sz="2800" u="sng" dirty="0">
                <a:solidFill>
                  <a:schemeClr val="accent6"/>
                </a:solidFill>
                <a:latin typeface="Times New Roman" charset="0"/>
                <a:ea typeface="Times New Roman" charset="0"/>
                <a:cs typeface="Times New Roman" charset="0"/>
              </a:rPr>
              <a:t>Hypothesis </a:t>
            </a:r>
            <a:r>
              <a:rPr lang="en-US" sz="2800" u="sng" dirty="0">
                <a:solidFill>
                  <a:schemeClr val="accent6"/>
                </a:solidFill>
                <a:latin typeface="Times New Roman" charset="0"/>
                <a:ea typeface="Times New Roman" charset="0"/>
                <a:cs typeface="Times New Roman" charset="0"/>
              </a:rPr>
              <a:t>5</a:t>
            </a:r>
            <a:r>
              <a:rPr lang="en-US" sz="2800" dirty="0" smtClean="0">
                <a:solidFill>
                  <a:schemeClr val="accent6"/>
                </a:solidFill>
                <a:latin typeface="Times New Roman" charset="0"/>
                <a:ea typeface="Times New Roman" charset="0"/>
                <a:cs typeface="Times New Roman" charset="0"/>
              </a:rPr>
              <a:t>:</a:t>
            </a:r>
            <a:r>
              <a:rPr lang="en-US" sz="2800" dirty="0" smtClean="0">
                <a:latin typeface="Times New Roman" charset="0"/>
                <a:ea typeface="Times New Roman" charset="0"/>
                <a:cs typeface="Times New Roman" charset="0"/>
              </a:rPr>
              <a:t> </a:t>
            </a:r>
            <a:r>
              <a:rPr lang="en-US" sz="2800" dirty="0">
                <a:latin typeface="Times New Roman" charset="0"/>
                <a:ea typeface="Times New Roman" charset="0"/>
                <a:cs typeface="Times New Roman" charset="0"/>
              </a:rPr>
              <a:t>Since self-care practices have been shown to improve various elements of engagement, how these self-care practices differentially impact academic engagement will be explored to identify the aspects that can influence academic engagement in undergraduate students. </a:t>
            </a:r>
            <a:r>
              <a:rPr lang="en-US" sz="2800" b="1" dirty="0"/>
              <a:t/>
            </a:r>
            <a:br>
              <a:rPr lang="en-US" sz="2800" b="1" dirty="0"/>
            </a:br>
            <a:endParaRPr lang="en-US" sz="2800" dirty="0">
              <a:latin typeface="Times New Roman" charset="0"/>
              <a:ea typeface="Times New Roman" charset="0"/>
              <a:cs typeface="Times New Roman" charset="0"/>
            </a:endParaRPr>
          </a:p>
        </p:txBody>
      </p:sp>
    </p:spTree>
    <p:extLst>
      <p:ext uri="{BB962C8B-B14F-4D97-AF65-F5344CB8AC3E}">
        <p14:creationId xmlns:p14="http://schemas.microsoft.com/office/powerpoint/2010/main" val="19384491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Participants</a:t>
            </a:r>
            <a:r>
              <a:rPr lang="en-US" sz="3600" dirty="0" smtClean="0">
                <a:solidFill>
                  <a:schemeClr val="accent2"/>
                </a:solidFill>
                <a:latin typeface="Times New Roman" charset="0"/>
                <a:ea typeface="Times New Roman" charset="0"/>
                <a:cs typeface="Times New Roman" charset="0"/>
              </a:rPr>
              <a:t>:</a:t>
            </a:r>
            <a:r>
              <a:rPr lang="en-US" sz="1400"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sz="1400" dirty="0"/>
          </a:p>
          <a:p>
            <a:pPr marL="400050" lvl="1" indent="0">
              <a:buFont typeface="Wingdings" pitchFamily="2" charset="2"/>
              <a:buChar char="§"/>
            </a:pPr>
            <a:r>
              <a:rPr lang="en-US" b="1" dirty="0">
                <a:latin typeface="Times New Roman" charset="0"/>
                <a:ea typeface="Times New Roman" charset="0"/>
                <a:cs typeface="Times New Roman" charset="0"/>
              </a:rPr>
              <a:t>203 undergraduate students who were part of the educational psychology research pool at a large southeastern university</a:t>
            </a:r>
            <a:r>
              <a:rPr lang="en-US" b="1" dirty="0">
                <a:latin typeface="Times New Roman" charset="0"/>
                <a:ea typeface="Times New Roman" charset="0"/>
                <a:cs typeface="Times New Roman" charset="0"/>
              </a:rPr>
              <a:t>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159 female, 44 </a:t>
            </a:r>
            <a:r>
              <a:rPr lang="en-US" b="1" dirty="0">
                <a:latin typeface="Times New Roman" charset="0"/>
                <a:ea typeface="Times New Roman" charset="0"/>
                <a:cs typeface="Times New Roman" charset="0"/>
              </a:rPr>
              <a:t>male. </a:t>
            </a:r>
            <a:endParaRPr lang="en-US" b="1" dirty="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50 </a:t>
            </a:r>
            <a:r>
              <a:rPr lang="en-US" b="1" dirty="0">
                <a:latin typeface="Times New Roman" charset="0"/>
                <a:ea typeface="Times New Roman" charset="0"/>
                <a:cs typeface="Times New Roman" charset="0"/>
              </a:rPr>
              <a:t>freshmen, 51 sophomores, 56 juniors, and 44 seniors.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10 “Asian,” 40 </a:t>
            </a:r>
            <a:r>
              <a:rPr lang="en-US" b="1" dirty="0">
                <a:latin typeface="Times New Roman" charset="0"/>
                <a:ea typeface="Times New Roman" charset="0"/>
                <a:cs typeface="Times New Roman" charset="0"/>
              </a:rPr>
              <a:t>endorsed “Black,” 23 endorsed “Hispanic,” 129 endorsed “White,” and </a:t>
            </a:r>
            <a:r>
              <a:rPr lang="en-US" b="1" dirty="0">
                <a:latin typeface="Times New Roman" charset="0"/>
                <a:ea typeface="Times New Roman" charset="0"/>
                <a:cs typeface="Times New Roman" charset="0"/>
              </a:rPr>
              <a:t>9</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endorsed “Biracial.” </a:t>
            </a:r>
            <a:endParaRPr lang="en-US" b="1" dirty="0" smtClean="0">
              <a:latin typeface="Times New Roman" charset="0"/>
              <a:ea typeface="Times New Roman" charset="0"/>
              <a:cs typeface="Times New Roman" charset="0"/>
            </a:endParaRPr>
          </a:p>
          <a:p>
            <a:pPr marL="400050" lvl="1" indent="0">
              <a:buFont typeface="Wingdings" pitchFamily="2" charset="2"/>
              <a:buChar char="§"/>
            </a:pPr>
            <a:r>
              <a:rPr lang="en-US" b="1" dirty="0" smtClean="0">
                <a:latin typeface="Times New Roman" charset="0"/>
                <a:ea typeface="Times New Roman" charset="0"/>
                <a:cs typeface="Times New Roman" charset="0"/>
              </a:rPr>
              <a:t>18-19-years-old </a:t>
            </a:r>
            <a:r>
              <a:rPr lang="en-US" b="1" dirty="0">
                <a:latin typeface="Times New Roman" charset="0"/>
                <a:ea typeface="Times New Roman" charset="0"/>
                <a:cs typeface="Times New Roman" charset="0"/>
              </a:rPr>
              <a:t>(</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88</a:t>
            </a:r>
            <a:r>
              <a:rPr lang="en-US" b="1" dirty="0" smtClean="0">
                <a:latin typeface="Times New Roman" charset="0"/>
                <a:ea typeface="Times New Roman" charset="0"/>
                <a:cs typeface="Times New Roman" charset="0"/>
              </a:rPr>
              <a:t>), </a:t>
            </a:r>
            <a:r>
              <a:rPr lang="en-US" b="1" dirty="0">
                <a:latin typeface="Times New Roman" charset="0"/>
                <a:ea typeface="Times New Roman" charset="0"/>
                <a:cs typeface="Times New Roman" charset="0"/>
              </a:rPr>
              <a:t>20-21 (</a:t>
            </a:r>
            <a:r>
              <a:rPr lang="en-US" b="1" i="1" dirty="0">
                <a:latin typeface="Times New Roman" charset="0"/>
                <a:ea typeface="Times New Roman" charset="0"/>
                <a:cs typeface="Times New Roman" charset="0"/>
              </a:rPr>
              <a:t>N </a:t>
            </a:r>
            <a:r>
              <a:rPr lang="en-US" b="1" dirty="0">
                <a:latin typeface="Times New Roman" charset="0"/>
                <a:ea typeface="Times New Roman" charset="0"/>
                <a:cs typeface="Times New Roman" charset="0"/>
              </a:rPr>
              <a:t>= </a:t>
            </a:r>
            <a:r>
              <a:rPr lang="en-US" b="1" dirty="0" smtClean="0">
                <a:latin typeface="Times New Roman" charset="0"/>
                <a:ea typeface="Times New Roman" charset="0"/>
                <a:cs typeface="Times New Roman" charset="0"/>
              </a:rPr>
              <a:t>88), 22-25 (N = 25), </a:t>
            </a:r>
            <a:r>
              <a:rPr lang="en-US" b="1" dirty="0">
                <a:latin typeface="Times New Roman" charset="0"/>
                <a:ea typeface="Times New Roman" charset="0"/>
                <a:cs typeface="Times New Roman" charset="0"/>
              </a:rPr>
              <a:t>26-30 </a:t>
            </a:r>
            <a:r>
              <a:rPr lang="en-US" b="1" dirty="0" smtClean="0">
                <a:latin typeface="Times New Roman" charset="0"/>
                <a:ea typeface="Times New Roman" charset="0"/>
                <a:cs typeface="Times New Roman" charset="0"/>
              </a:rPr>
              <a:t>(N = 0), and </a:t>
            </a:r>
            <a:r>
              <a:rPr lang="en-US" b="1" dirty="0">
                <a:latin typeface="Times New Roman" charset="0"/>
                <a:ea typeface="Times New Roman" charset="0"/>
                <a:cs typeface="Times New Roman" charset="0"/>
              </a:rPr>
              <a:t>31 </a:t>
            </a:r>
            <a:r>
              <a:rPr lang="en-US" b="1" dirty="0" smtClean="0">
                <a:latin typeface="Times New Roman" charset="0"/>
                <a:ea typeface="Times New Roman" charset="0"/>
                <a:cs typeface="Times New Roman" charset="0"/>
              </a:rPr>
              <a:t>and above (N = 2). </a:t>
            </a:r>
            <a:endParaRPr lang="en-US" b="1"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54585941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fontScale="4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7600" u="sng" dirty="0" smtClean="0">
                <a:solidFill>
                  <a:schemeClr val="accent2"/>
                </a:solidFill>
                <a:latin typeface="Times New Roman" charset="0"/>
                <a:ea typeface="Times New Roman" charset="0"/>
                <a:cs typeface="Times New Roman" charset="0"/>
              </a:rPr>
              <a:t>Procedures</a:t>
            </a:r>
            <a:r>
              <a:rPr lang="en-US" sz="7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 consent </a:t>
            </a:r>
            <a:r>
              <a:rPr lang="en-US" sz="5000" dirty="0" smtClean="0">
                <a:latin typeface="Times New Roman" charset="0"/>
                <a:ea typeface="Times New Roman" charset="0"/>
                <a:cs typeface="Times New Roman" charset="0"/>
              </a:rPr>
              <a:t>form</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M</a:t>
            </a:r>
            <a:r>
              <a:rPr lang="en-US" sz="5000" dirty="0" smtClean="0">
                <a:latin typeface="Times New Roman" charset="0"/>
                <a:ea typeface="Times New Roman" charset="0"/>
                <a:cs typeface="Times New Roman" charset="0"/>
              </a:rPr>
              <a:t>ultiple </a:t>
            </a:r>
            <a:r>
              <a:rPr lang="en-US" sz="5000" dirty="0">
                <a:latin typeface="Times New Roman" charset="0"/>
                <a:ea typeface="Times New Roman" charset="0"/>
                <a:cs typeface="Times New Roman" charset="0"/>
              </a:rPr>
              <a:t>questionnaires </a:t>
            </a:r>
            <a:r>
              <a:rPr lang="en-US" sz="5000" dirty="0" smtClean="0">
                <a:latin typeface="Times New Roman" charset="0"/>
                <a:ea typeface="Times New Roman" charset="0"/>
                <a:cs typeface="Times New Roman" charset="0"/>
              </a:rPr>
              <a:t>were completed either </a:t>
            </a:r>
            <a:r>
              <a:rPr lang="en-US" sz="5000" dirty="0">
                <a:latin typeface="Times New Roman" charset="0"/>
                <a:ea typeface="Times New Roman" charset="0"/>
                <a:cs typeface="Times New Roman" charset="0"/>
              </a:rPr>
              <a:t>at home (if they were part of the educational psychology research pool), or for those students outside the research pool, during a period provided during their class period.  </a:t>
            </a: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a:latin typeface="Times New Roman" charset="0"/>
                <a:ea typeface="Times New Roman" charset="0"/>
                <a:cs typeface="Times New Roman" charset="0"/>
              </a:rPr>
              <a:t>C</a:t>
            </a:r>
            <a:r>
              <a:rPr lang="en-US" sz="5000" dirty="0" smtClean="0">
                <a:latin typeface="Times New Roman" charset="0"/>
                <a:ea typeface="Times New Roman" charset="0"/>
                <a:cs typeface="Times New Roman" charset="0"/>
              </a:rPr>
              <a:t>omplete </a:t>
            </a:r>
            <a:r>
              <a:rPr lang="en-US" sz="5000" dirty="0">
                <a:latin typeface="Times New Roman" charset="0"/>
                <a:ea typeface="Times New Roman" charset="0"/>
                <a:cs typeface="Times New Roman" charset="0"/>
              </a:rPr>
              <a:t>all questionnaire answers on a </a:t>
            </a:r>
            <a:r>
              <a:rPr lang="en-US" sz="5000" dirty="0" err="1">
                <a:latin typeface="Times New Roman" charset="0"/>
                <a:ea typeface="Times New Roman" charset="0"/>
                <a:cs typeface="Times New Roman" charset="0"/>
              </a:rPr>
              <a:t>Scantron</a:t>
            </a:r>
            <a:r>
              <a:rPr lang="en-US" sz="5000" dirty="0">
                <a:latin typeface="Times New Roman" charset="0"/>
                <a:ea typeface="Times New Roman" charset="0"/>
                <a:cs typeface="Times New Roman" charset="0"/>
              </a:rPr>
              <a:t> sheet and return them during the next class period. </a:t>
            </a:r>
            <a:endParaRPr lang="en-US" sz="5000" dirty="0">
              <a:latin typeface="Times New Roman" charset="0"/>
              <a:ea typeface="Times New Roman" charset="0"/>
              <a:cs typeface="Times New Roman" charset="0"/>
            </a:endParaRPr>
          </a:p>
          <a:p>
            <a:pPr marL="0" indent="0" defTabSz="914400">
              <a:spcBef>
                <a:spcPts val="0"/>
              </a:spcBef>
              <a:spcAft>
                <a:spcPts val="0"/>
              </a:spcAft>
              <a:buClrTx/>
              <a:buSzTx/>
              <a:buNone/>
            </a:pPr>
            <a:r>
              <a:rPr lang="en-US" sz="5000" dirty="0" smtClean="0">
                <a:latin typeface="Times New Roman" charset="0"/>
                <a:ea typeface="Times New Roman" charset="0"/>
                <a:cs typeface="Times New Roman" charset="0"/>
              </a:rPr>
              <a:t> </a:t>
            </a:r>
          </a:p>
          <a:p>
            <a:pPr defTabSz="914400">
              <a:spcBef>
                <a:spcPts val="0"/>
              </a:spcBef>
              <a:spcAft>
                <a:spcPts val="0"/>
              </a:spcAft>
              <a:buClrTx/>
              <a:buSzTx/>
            </a:pPr>
            <a:r>
              <a:rPr lang="en-US" sz="5000" dirty="0">
                <a:latin typeface="Times New Roman" charset="0"/>
                <a:ea typeface="Times New Roman" charset="0"/>
                <a:cs typeface="Times New Roman" charset="0"/>
              </a:rPr>
              <a:t>N</a:t>
            </a:r>
            <a:r>
              <a:rPr lang="en-US" sz="5000" dirty="0" smtClean="0">
                <a:latin typeface="Times New Roman" charset="0"/>
                <a:ea typeface="Times New Roman" charset="0"/>
                <a:cs typeface="Times New Roman" charset="0"/>
              </a:rPr>
              <a:t>ames </a:t>
            </a:r>
            <a:r>
              <a:rPr lang="en-US" sz="5000" dirty="0">
                <a:latin typeface="Times New Roman" charset="0"/>
                <a:ea typeface="Times New Roman" charset="0"/>
                <a:cs typeface="Times New Roman" charset="0"/>
              </a:rPr>
              <a:t>only on the consent </a:t>
            </a:r>
            <a:r>
              <a:rPr lang="en-US" sz="5000" dirty="0" smtClean="0">
                <a:latin typeface="Times New Roman" charset="0"/>
                <a:ea typeface="Times New Roman" charset="0"/>
                <a:cs typeface="Times New Roman" charset="0"/>
              </a:rPr>
              <a:t>form. </a:t>
            </a:r>
          </a:p>
          <a:p>
            <a:pPr defTabSz="914400">
              <a:spcBef>
                <a:spcPts val="0"/>
              </a:spcBef>
              <a:spcAft>
                <a:spcPts val="0"/>
              </a:spcAft>
              <a:buClrTx/>
              <a:buSzTx/>
            </a:pPr>
            <a:endParaRPr lang="en-US" sz="5000" dirty="0" smtClean="0">
              <a:latin typeface="Times New Roman" charset="0"/>
              <a:ea typeface="Times New Roman" charset="0"/>
              <a:cs typeface="Times New Roman" charset="0"/>
            </a:endParaRPr>
          </a:p>
          <a:p>
            <a:pPr defTabSz="914400">
              <a:spcBef>
                <a:spcPts val="0"/>
              </a:spcBef>
              <a:spcAft>
                <a:spcPts val="0"/>
              </a:spcAft>
              <a:buClrTx/>
              <a:buSzTx/>
            </a:pPr>
            <a:r>
              <a:rPr lang="en-US" sz="5000" dirty="0" smtClean="0">
                <a:latin typeface="Times New Roman" charset="0"/>
                <a:ea typeface="Times New Roman" charset="0"/>
                <a:cs typeface="Times New Roman" charset="0"/>
              </a:rPr>
              <a:t>All </a:t>
            </a:r>
            <a:r>
              <a:rPr lang="en-US" sz="5000" dirty="0">
                <a:latin typeface="Times New Roman" charset="0"/>
                <a:ea typeface="Times New Roman" charset="0"/>
                <a:cs typeface="Times New Roman" charset="0"/>
              </a:rPr>
              <a:t>study procedures previously received IRB approval at a large research-intensive university.</a:t>
            </a:r>
            <a:r>
              <a:rPr lang="en-US" sz="5000" dirty="0">
                <a:latin typeface="Times New Roman" charset="0"/>
                <a:ea typeface="Times New Roman" charset="0"/>
                <a:cs typeface="Times New Roman" charset="0"/>
              </a:rPr>
              <a:t> </a:t>
            </a:r>
            <a:endParaRPr lang="en-US" sz="50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427898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2095500"/>
            <a:ext cx="11029615" cy="4521200"/>
          </a:xfrm>
        </p:spPr>
        <p:txBody>
          <a:bodyPr anchor="t">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Measures</a:t>
            </a:r>
            <a:r>
              <a:rPr lang="en-US" sz="3600" dirty="0" smtClean="0">
                <a:solidFill>
                  <a:schemeClr val="accent2"/>
                </a:solidFill>
                <a:latin typeface="Times New Roman" charset="0"/>
                <a:ea typeface="Times New Roman" charset="0"/>
                <a:cs typeface="Times New Roman" charset="0"/>
              </a:rPr>
              <a:t>:</a:t>
            </a:r>
          </a:p>
          <a:p>
            <a:pPr marL="400050" lvl="1" indent="0">
              <a:buNone/>
            </a:pPr>
            <a:r>
              <a:rPr lang="en-US" sz="2000" b="1" dirty="0" smtClean="0">
                <a:latin typeface="Garamond" pitchFamily="18" charset="0"/>
              </a:rPr>
              <a:t>Stress:</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Undergraduate Stress Questionnaire (</a:t>
            </a:r>
            <a:r>
              <a:rPr lang="en-US" sz="1600" b="1" dirty="0" smtClean="0">
                <a:solidFill>
                  <a:schemeClr val="accent1"/>
                </a:solidFill>
              </a:rPr>
              <a:t>USQ; Crandall et al., 1992)</a:t>
            </a:r>
            <a:r>
              <a:rPr lang="en-US" sz="1600" dirty="0" smtClean="0">
                <a:solidFill>
                  <a:schemeClr val="accent1"/>
                </a:solidFill>
              </a:rPr>
              <a:t> </a:t>
            </a:r>
            <a:endParaRPr lang="en-US" sz="1600" b="1" dirty="0">
              <a:solidFill>
                <a:schemeClr val="accent1"/>
              </a:solidFill>
              <a:latin typeface="Garamond" pitchFamily="18" charset="0"/>
            </a:endParaRPr>
          </a:p>
          <a:p>
            <a:pPr marL="400050" lvl="1" indent="0">
              <a:buNone/>
            </a:pPr>
            <a:r>
              <a:rPr lang="en-US" sz="2000" b="1" dirty="0" smtClean="0">
                <a:latin typeface="Garamond" pitchFamily="18" charset="0"/>
              </a:rPr>
              <a:t>Sleep Hygiene:</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Sleep Hygiene Index (</a:t>
            </a:r>
            <a:r>
              <a:rPr lang="en-US" sz="1600" b="1" dirty="0" smtClean="0">
                <a:solidFill>
                  <a:schemeClr val="accent1"/>
                </a:solidFill>
              </a:rPr>
              <a:t>SHI; </a:t>
            </a:r>
            <a:r>
              <a:rPr lang="en-US" sz="1600" b="1" dirty="0" err="1">
                <a:solidFill>
                  <a:schemeClr val="accent1"/>
                </a:solidFill>
              </a:rPr>
              <a:t>Mastin</a:t>
            </a:r>
            <a:r>
              <a:rPr lang="en-US" sz="1600" b="1" dirty="0">
                <a:solidFill>
                  <a:schemeClr val="accent1"/>
                </a:solidFill>
              </a:rPr>
              <a:t> et al. </a:t>
            </a:r>
            <a:r>
              <a:rPr lang="en-US" sz="1600" b="1" dirty="0" smtClean="0">
                <a:solidFill>
                  <a:schemeClr val="accent1"/>
                </a:solidFill>
              </a:rPr>
              <a:t>2006)</a:t>
            </a:r>
            <a:r>
              <a:rPr lang="en-US" sz="1600" dirty="0" smtClean="0">
                <a:solidFill>
                  <a:schemeClr val="accent1"/>
                </a:solidFill>
              </a:rPr>
              <a:t> </a:t>
            </a:r>
            <a:endParaRPr lang="en-US" sz="1600" dirty="0">
              <a:solidFill>
                <a:schemeClr val="accent1"/>
              </a:solidFill>
            </a:endParaRPr>
          </a:p>
          <a:p>
            <a:pPr marL="206100" indent="0">
              <a:buNone/>
            </a:pPr>
            <a:r>
              <a:rPr lang="en-US" b="1" dirty="0" smtClean="0">
                <a:solidFill>
                  <a:schemeClr val="accent1"/>
                </a:solidFill>
                <a:latin typeface="Garamond" pitchFamily="18" charset="0"/>
              </a:rPr>
              <a:t>	</a:t>
            </a:r>
            <a:r>
              <a:rPr lang="en-US" sz="2000" b="1" dirty="0" smtClean="0">
                <a:latin typeface="Garamond" pitchFamily="18" charset="0"/>
              </a:rPr>
              <a:t>Exercise</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smtClean="0">
                <a:solidFill>
                  <a:schemeClr val="accent1"/>
                </a:solidFill>
              </a:rPr>
              <a:t>Leisure </a:t>
            </a:r>
            <a:r>
              <a:rPr lang="en-US" sz="1600" b="1" dirty="0">
                <a:solidFill>
                  <a:schemeClr val="accent1"/>
                </a:solidFill>
              </a:rPr>
              <a:t>Time Exercise Questionnaire (</a:t>
            </a:r>
            <a:r>
              <a:rPr lang="en-US" sz="1600" b="1" dirty="0" smtClean="0">
                <a:solidFill>
                  <a:schemeClr val="accent1"/>
                </a:solidFill>
              </a:rPr>
              <a:t>LTEQ; </a:t>
            </a:r>
            <a:r>
              <a:rPr lang="en-US" sz="1600" b="1" dirty="0">
                <a:solidFill>
                  <a:schemeClr val="accent1"/>
                </a:solidFill>
              </a:rPr>
              <a:t>Godin &amp; Shephard, 1985)</a:t>
            </a:r>
            <a:r>
              <a:rPr lang="en-US" sz="1600" b="1" dirty="0">
                <a:solidFill>
                  <a:schemeClr val="accent1"/>
                </a:solidFill>
              </a:rPr>
              <a:t> </a:t>
            </a:r>
            <a:endParaRPr lang="en-US" sz="1600" b="1" dirty="0" smtClean="0">
              <a:solidFill>
                <a:schemeClr val="accent1"/>
              </a:solidFill>
            </a:endParaRPr>
          </a:p>
          <a:p>
            <a:pPr marL="206100" indent="0">
              <a:buNone/>
            </a:pPr>
            <a:r>
              <a:rPr lang="en-US" b="1" dirty="0">
                <a:solidFill>
                  <a:schemeClr val="accent1"/>
                </a:solidFill>
                <a:latin typeface="Times New Roman" charset="0"/>
                <a:ea typeface="Times New Roman" charset="0"/>
                <a:cs typeface="Times New Roman" charset="0"/>
              </a:rPr>
              <a:t>	</a:t>
            </a:r>
            <a:r>
              <a:rPr lang="en-US" b="1" dirty="0">
                <a:latin typeface="Garamond" pitchFamily="18" charset="0"/>
              </a:rPr>
              <a:t> </a:t>
            </a:r>
            <a:r>
              <a:rPr lang="en-US" sz="2000" b="1" dirty="0" smtClean="0">
                <a:latin typeface="Garamond" pitchFamily="18" charset="0"/>
              </a:rPr>
              <a:t>Academic Engagement</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Student Course Engagement Questionnaire (</a:t>
            </a:r>
            <a:r>
              <a:rPr lang="en-US" sz="1600" b="1" dirty="0" smtClean="0">
                <a:solidFill>
                  <a:schemeClr val="accent1"/>
                </a:solidFill>
              </a:rPr>
              <a:t>SCEQ; </a:t>
            </a:r>
            <a:r>
              <a:rPr lang="en-US" sz="1600" b="1" dirty="0" err="1" smtClean="0">
                <a:solidFill>
                  <a:schemeClr val="accent1"/>
                </a:solidFill>
              </a:rPr>
              <a:t>Handelsman</a:t>
            </a:r>
            <a:r>
              <a:rPr lang="en-US" sz="1600" b="1" dirty="0" smtClean="0">
                <a:solidFill>
                  <a:schemeClr val="accent1"/>
                </a:solidFill>
              </a:rPr>
              <a:t> </a:t>
            </a:r>
            <a:r>
              <a:rPr lang="en-US" sz="1600" b="1" dirty="0">
                <a:solidFill>
                  <a:schemeClr val="accent1"/>
                </a:solidFill>
              </a:rPr>
              <a:t>et </a:t>
            </a:r>
            <a:r>
              <a:rPr lang="en-US" sz="1600" b="1" dirty="0" smtClean="0">
                <a:solidFill>
                  <a:schemeClr val="accent1"/>
                </a:solidFill>
              </a:rPr>
              <a:t>al., 2005</a:t>
            </a:r>
            <a:r>
              <a:rPr lang="en-US" sz="1600" b="1" dirty="0">
                <a:solidFill>
                  <a:schemeClr val="accent1"/>
                </a:solidFill>
              </a:rPr>
              <a:t>) </a:t>
            </a:r>
            <a:endParaRPr lang="en-US" sz="1600" b="1" dirty="0">
              <a:solidFill>
                <a:schemeClr val="accent1"/>
              </a:solidFill>
            </a:endParaRPr>
          </a:p>
          <a:p>
            <a:pPr marL="206100" indent="0">
              <a:buNone/>
            </a:pPr>
            <a:r>
              <a:rPr lang="en-US" b="1" dirty="0" smtClean="0">
                <a:latin typeface="Garamond" pitchFamily="18" charset="0"/>
              </a:rPr>
              <a:t>	</a:t>
            </a:r>
            <a:r>
              <a:rPr lang="en-US" sz="2000" b="1" dirty="0" smtClean="0">
                <a:latin typeface="Garamond" pitchFamily="18" charset="0"/>
              </a:rPr>
              <a:t>Demographic Variables</a:t>
            </a:r>
            <a:r>
              <a:rPr lang="en-US" sz="2000" dirty="0" smtClean="0">
                <a:solidFill>
                  <a:schemeClr val="tx1"/>
                </a:solidFill>
              </a:rPr>
              <a:t>:</a:t>
            </a:r>
            <a:endParaRPr lang="en-US" sz="2000" b="1" dirty="0">
              <a:latin typeface="Garamond" pitchFamily="18" charset="0"/>
            </a:endParaRPr>
          </a:p>
          <a:p>
            <a:pPr marL="800100" lvl="2" indent="0">
              <a:buFont typeface="Wingdings" pitchFamily="2" charset="2"/>
              <a:buChar char="§"/>
            </a:pPr>
            <a:r>
              <a:rPr lang="en-US" sz="1600" b="1" dirty="0">
                <a:solidFill>
                  <a:schemeClr val="accent1"/>
                </a:solidFill>
              </a:rPr>
              <a:t>A</a:t>
            </a:r>
            <a:r>
              <a:rPr lang="en-US" sz="1600" b="1" dirty="0" smtClean="0">
                <a:solidFill>
                  <a:schemeClr val="accent1"/>
                </a:solidFill>
              </a:rPr>
              <a:t>ge, ethnicity, class </a:t>
            </a:r>
            <a:r>
              <a:rPr lang="en-US" sz="1600" b="1" dirty="0">
                <a:solidFill>
                  <a:schemeClr val="accent1"/>
                </a:solidFill>
              </a:rPr>
              <a:t>s</a:t>
            </a:r>
            <a:r>
              <a:rPr lang="en-US" sz="1600" b="1" dirty="0" smtClean="0">
                <a:solidFill>
                  <a:schemeClr val="accent1"/>
                </a:solidFill>
              </a:rPr>
              <a:t>tanding, and gender.</a:t>
            </a:r>
            <a:endParaRPr lang="en-US" sz="1600" b="1" dirty="0">
              <a:solidFill>
                <a:schemeClr val="accent1"/>
              </a:solidFill>
            </a:endParaRPr>
          </a:p>
          <a:p>
            <a:pPr marL="206100" indent="0">
              <a:buNone/>
            </a:pPr>
            <a:endParaRPr lang="en-US" sz="1600" dirty="0" smtClean="0">
              <a:solidFill>
                <a:schemeClr val="tx1"/>
              </a:solidFill>
            </a:endParaRPr>
          </a:p>
        </p:txBody>
      </p:sp>
    </p:spTree>
    <p:extLst>
      <p:ext uri="{BB962C8B-B14F-4D97-AF65-F5344CB8AC3E}">
        <p14:creationId xmlns:p14="http://schemas.microsoft.com/office/powerpoint/2010/main" val="15267687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lvl="3" defTabSz="914400">
              <a:spcBef>
                <a:spcPts val="0"/>
              </a:spcBef>
              <a:spcAft>
                <a:spcPts val="0"/>
              </a:spcAft>
              <a:buClrTx/>
              <a:buSzTx/>
            </a:pPr>
            <a:r>
              <a:rPr lang="en-US" sz="3000" dirty="0" smtClean="0">
                <a:solidFill>
                  <a:schemeClr val="accent2"/>
                </a:solidFill>
                <a:latin typeface="Times New Roman" charset="0"/>
                <a:ea typeface="Times New Roman" charset="0"/>
                <a:cs typeface="Times New Roman" charset="0"/>
              </a:rPr>
              <a:t>Look for relationships between demographic variables and academic engagement using contrast coding.</a:t>
            </a:r>
          </a:p>
          <a:p>
            <a:pPr lvl="3" defTabSz="914400">
              <a:spcBef>
                <a:spcPts val="0"/>
              </a:spcBef>
              <a:spcAft>
                <a:spcPts val="0"/>
              </a:spcAft>
              <a:buClrTx/>
              <a:buSzTx/>
            </a:pPr>
            <a:endParaRPr lang="en-US" sz="3000" dirty="0" smtClean="0">
              <a:solidFill>
                <a:schemeClr val="accent2"/>
              </a:solidFill>
              <a:latin typeface="Times New Roman" charset="0"/>
              <a:ea typeface="Times New Roman" charset="0"/>
              <a:cs typeface="Times New Roman" charset="0"/>
            </a:endParaRPr>
          </a:p>
          <a:p>
            <a:pPr defTabSz="914400">
              <a:spcBef>
                <a:spcPts val="0"/>
              </a:spcBef>
              <a:spcAft>
                <a:spcPts val="0"/>
              </a:spcAft>
              <a:buClrTx/>
              <a:buSzTx/>
            </a:pPr>
            <a:endParaRPr lang="en-US" sz="3600" dirty="0">
              <a:solidFill>
                <a:schemeClr val="accent2"/>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1271397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16100"/>
            <a:ext cx="11029615" cy="48641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1: </a:t>
            </a:r>
            <a:r>
              <a:rPr lang="en-US" sz="3600" b="1" dirty="0">
                <a:latin typeface="Times New Roman" charset="0"/>
                <a:ea typeface="Times New Roman" charset="0"/>
                <a:cs typeface="Times New Roman" charset="0"/>
              </a:rPr>
              <a:t>What are the effects of </a:t>
            </a:r>
            <a:r>
              <a:rPr lang="en-US" sz="3600" b="1" dirty="0" smtClean="0">
                <a:latin typeface="Times New Roman" charset="0"/>
                <a:ea typeface="Times New Roman" charset="0"/>
                <a:cs typeface="Times New Roman" charset="0"/>
              </a:rPr>
              <a:t>	stressful </a:t>
            </a:r>
            <a:r>
              <a:rPr lang="en-US" sz="3600" b="1" dirty="0">
                <a:latin typeface="Times New Roman" charset="0"/>
                <a:ea typeface="Times New Roman" charset="0"/>
                <a:cs typeface="Times New Roman" charset="0"/>
              </a:rPr>
              <a:t>life events on academic engagement in </a:t>
            </a:r>
            <a:r>
              <a:rPr lang="en-US" sz="3600" b="1" dirty="0" smtClean="0">
                <a:latin typeface="Times New Roman" charset="0"/>
                <a:ea typeface="Times New Roman" charset="0"/>
                <a:cs typeface="Times New Roman" charset="0"/>
              </a:rPr>
              <a:t>	undergraduate </a:t>
            </a:r>
            <a:r>
              <a:rPr lang="en-US" sz="3600" b="1" dirty="0">
                <a:latin typeface="Times New Roman" charset="0"/>
                <a:ea typeface="Times New Roman" charset="0"/>
                <a:cs typeface="Times New Roman" charset="0"/>
              </a:rPr>
              <a:t>college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1: </a:t>
            </a:r>
            <a:r>
              <a:rPr lang="en-US" sz="3200" dirty="0">
                <a:latin typeface="Times New Roman" charset="0"/>
                <a:ea typeface="Times New Roman" charset="0"/>
                <a:cs typeface="Times New Roman" charset="0"/>
              </a:rPr>
              <a:t>A simple linear regression will be </a:t>
            </a:r>
            <a:r>
              <a:rPr lang="en-US" sz="3200" dirty="0" smtClean="0">
                <a:latin typeface="Times New Roman" charset="0"/>
                <a:ea typeface="Times New Roman" charset="0"/>
                <a:cs typeface="Times New Roman" charset="0"/>
              </a:rPr>
              <a:t>	performed </a:t>
            </a:r>
            <a:r>
              <a:rPr lang="en-US" sz="3200" dirty="0">
                <a:latin typeface="Times New Roman" charset="0"/>
                <a:ea typeface="Times New Roman" charset="0"/>
                <a:cs typeface="Times New Roman" charset="0"/>
              </a:rPr>
              <a:t>to determine the association between stress </a:t>
            </a:r>
            <a:r>
              <a:rPr lang="en-US" sz="3200" dirty="0" smtClean="0">
                <a:latin typeface="Times New Roman" charset="0"/>
                <a:ea typeface="Times New Roman" charset="0"/>
                <a:cs typeface="Times New Roman" charset="0"/>
              </a:rPr>
              <a:t>and 	both </a:t>
            </a:r>
            <a:r>
              <a:rPr lang="en-US" sz="3200" dirty="0">
                <a:latin typeface="Times New Roman" charset="0"/>
                <a:ea typeface="Times New Roman" charset="0"/>
                <a:cs typeface="Times New Roman" charset="0"/>
              </a:rPr>
              <a:t>overall engagement and each of the four </a:t>
            </a:r>
            <a:r>
              <a:rPr lang="en-US" sz="3200" dirty="0" smtClean="0">
                <a:latin typeface="Times New Roman" charset="0"/>
                <a:ea typeface="Times New Roman" charset="0"/>
                <a:cs typeface="Times New Roman" charset="0"/>
              </a:rPr>
              <a:t>factors </a:t>
            </a:r>
            <a:r>
              <a:rPr lang="en-US" sz="3200" dirty="0">
                <a:latin typeface="Times New Roman" charset="0"/>
                <a:ea typeface="Times New Roman" charset="0"/>
                <a:cs typeface="Times New Roman" charset="0"/>
              </a:rPr>
              <a:t>of </a:t>
            </a:r>
            <a:r>
              <a:rPr lang="en-US" sz="3200" dirty="0" smtClean="0">
                <a:latin typeface="Times New Roman" charset="0"/>
                <a:ea typeface="Times New Roman" charset="0"/>
                <a:cs typeface="Times New Roman" charset="0"/>
              </a:rPr>
              <a:t>	engagement</a:t>
            </a:r>
            <a:r>
              <a:rPr lang="en-US" sz="3200" dirty="0">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6899359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79600"/>
            <a:ext cx="11029615" cy="48006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2: </a:t>
            </a:r>
            <a:r>
              <a:rPr lang="en-US" sz="3600" b="1" dirty="0">
                <a:latin typeface="Times New Roman" charset="0"/>
                <a:ea typeface="Times New Roman" charset="0"/>
                <a:cs typeface="Times New Roman" charset="0"/>
              </a:rPr>
              <a:t>What is the relationship </a:t>
            </a:r>
            <a:r>
              <a:rPr lang="en-US" sz="3600" b="1" dirty="0" smtClean="0">
                <a:latin typeface="Times New Roman" charset="0"/>
                <a:ea typeface="Times New Roman" charset="0"/>
                <a:cs typeface="Times New Roman" charset="0"/>
              </a:rPr>
              <a:t>	between </a:t>
            </a:r>
            <a:r>
              <a:rPr lang="en-US" sz="3600" b="1" dirty="0">
                <a:latin typeface="Times New Roman" charset="0"/>
                <a:ea typeface="Times New Roman" charset="0"/>
                <a:cs typeface="Times New Roman" charset="0"/>
              </a:rPr>
              <a:t>sleep </a:t>
            </a:r>
            <a:r>
              <a:rPr lang="en-US" sz="3600" b="1" dirty="0" smtClean="0">
                <a:latin typeface="Times New Roman" charset="0"/>
                <a:ea typeface="Times New Roman" charset="0"/>
                <a:cs typeface="Times New Roman" charset="0"/>
              </a:rPr>
              <a:t>hygiene </a:t>
            </a:r>
            <a:r>
              <a:rPr lang="en-US" sz="3600" b="1" dirty="0">
                <a:latin typeface="Times New Roman" charset="0"/>
                <a:ea typeface="Times New Roman" charset="0"/>
                <a:cs typeface="Times New Roman" charset="0"/>
              </a:rPr>
              <a:t>and academic </a:t>
            </a:r>
            <a:r>
              <a:rPr lang="en-US" sz="3600" b="1" dirty="0" smtClean="0">
                <a:latin typeface="Times New Roman" charset="0"/>
                <a:ea typeface="Times New Roman" charset="0"/>
                <a:cs typeface="Times New Roman" charset="0"/>
              </a:rPr>
              <a:t>engagement 	in </a:t>
            </a:r>
            <a:r>
              <a:rPr lang="en-US" sz="3600" b="1" dirty="0">
                <a:latin typeface="Times New Roman" charset="0"/>
                <a:ea typeface="Times New Roman" charset="0"/>
                <a:cs typeface="Times New Roman" charset="0"/>
              </a:rPr>
              <a:t>undergraduate students?</a:t>
            </a:r>
            <a:r>
              <a:rPr lang="en-US" sz="3600" dirty="0">
                <a:latin typeface="Times New Roman" charset="0"/>
                <a:ea typeface="Times New Roman" charset="0"/>
                <a:cs typeface="Times New Roman" charset="0"/>
              </a:rPr>
              <a:t> </a:t>
            </a: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2: </a:t>
            </a:r>
            <a:r>
              <a:rPr lang="en-US" sz="3200" dirty="0">
                <a:latin typeface="Times New Roman" charset="0"/>
                <a:ea typeface="Times New Roman" charset="0"/>
                <a:cs typeface="Times New Roman" charset="0"/>
              </a:rPr>
              <a:t>I will use linear regression to </a:t>
            </a:r>
            <a:r>
              <a:rPr lang="en-US" sz="3200" dirty="0" smtClean="0">
                <a:latin typeface="Times New Roman" charset="0"/>
                <a:ea typeface="Times New Roman" charset="0"/>
                <a:cs typeface="Times New Roman" charset="0"/>
              </a:rPr>
              <a:t>separately 	model </a:t>
            </a:r>
            <a:r>
              <a:rPr lang="en-US" sz="3200" dirty="0">
                <a:latin typeface="Times New Roman" charset="0"/>
                <a:ea typeface="Times New Roman" charset="0"/>
                <a:cs typeface="Times New Roman" charset="0"/>
              </a:rPr>
              <a:t>the relationship between sleep </a:t>
            </a:r>
            <a:r>
              <a:rPr lang="en-US" sz="3200" dirty="0" smtClean="0">
                <a:latin typeface="Times New Roman" charset="0"/>
                <a:ea typeface="Times New Roman" charset="0"/>
                <a:cs typeface="Times New Roman" charset="0"/>
              </a:rPr>
              <a:t>hygiene </a:t>
            </a:r>
            <a:r>
              <a:rPr lang="en-US" sz="3200" dirty="0">
                <a:latin typeface="Times New Roman" charset="0"/>
                <a:ea typeface="Times New Roman" charset="0"/>
                <a:cs typeface="Times New Roman" charset="0"/>
              </a:rPr>
              <a:t>and both </a:t>
            </a:r>
            <a:r>
              <a:rPr lang="en-US" sz="3200" dirty="0" smtClean="0">
                <a:latin typeface="Times New Roman" charset="0"/>
                <a:ea typeface="Times New Roman" charset="0"/>
                <a:cs typeface="Times New Roman" charset="0"/>
              </a:rPr>
              <a:t>	overall </a:t>
            </a:r>
            <a:r>
              <a:rPr lang="en-US" sz="3200" dirty="0">
                <a:latin typeface="Times New Roman" charset="0"/>
                <a:ea typeface="Times New Roman" charset="0"/>
                <a:cs typeface="Times New Roman" charset="0"/>
              </a:rPr>
              <a:t>engagement and the </a:t>
            </a:r>
            <a:r>
              <a:rPr lang="en-US" sz="3200" dirty="0" smtClean="0">
                <a:latin typeface="Times New Roman" charset="0"/>
                <a:ea typeface="Times New Roman" charset="0"/>
                <a:cs typeface="Times New Roman" charset="0"/>
              </a:rPr>
              <a:t>four factors </a:t>
            </a:r>
            <a:r>
              <a:rPr lang="en-US" sz="3200" dirty="0">
                <a:latin typeface="Times New Roman" charset="0"/>
                <a:ea typeface="Times New Roman" charset="0"/>
                <a:cs typeface="Times New Roman" charset="0"/>
              </a:rPr>
              <a:t>of engagement.</a:t>
            </a:r>
            <a:r>
              <a:rPr lang="en-US" sz="3200" dirty="0">
                <a:latin typeface="Times New Roman" charset="0"/>
                <a:ea typeface="Times New Roman" charset="0"/>
                <a:cs typeface="Times New Roman" charset="0"/>
              </a:rPr>
              <a:t> </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001329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866900"/>
            <a:ext cx="11029615" cy="4813300"/>
          </a:xfrm>
        </p:spPr>
        <p:txBody>
          <a:bodyPr anchor="t">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3: </a:t>
            </a:r>
            <a:r>
              <a:rPr lang="en-US" sz="3600" b="1" dirty="0">
                <a:latin typeface="Times New Roman" charset="0"/>
                <a:ea typeface="Times New Roman" charset="0"/>
                <a:cs typeface="Times New Roman" charset="0"/>
              </a:rPr>
              <a:t>Does sleep hygiene moderate </a:t>
            </a:r>
            <a:r>
              <a:rPr lang="en-US" sz="3600" b="1" dirty="0" smtClean="0">
                <a:latin typeface="Times New Roman" charset="0"/>
                <a:ea typeface="Times New Roman" charset="0"/>
                <a:cs typeface="Times New Roman" charset="0"/>
              </a:rPr>
              <a:t>	the</a:t>
            </a:r>
            <a:r>
              <a:rPr lang="en-US" sz="3600" b="1" dirty="0">
                <a:latin typeface="Times New Roman" charset="0"/>
                <a:ea typeface="Times New Roman" charset="0"/>
                <a:cs typeface="Times New Roman" charset="0"/>
              </a:rPr>
              <a:t> </a:t>
            </a:r>
            <a:r>
              <a:rPr lang="en-US" sz="3600" b="1" dirty="0" smtClean="0">
                <a:latin typeface="Times New Roman" charset="0"/>
                <a:ea typeface="Times New Roman" charset="0"/>
                <a:cs typeface="Times New Roman" charset="0"/>
              </a:rPr>
              <a:t>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	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smtClean="0">
                <a:latin typeface="Times New Roman" charset="0"/>
                <a:ea typeface="Times New Roman" charset="0"/>
                <a:cs typeface="Times New Roman" charset="0"/>
              </a:rPr>
              <a:t>3: </a:t>
            </a:r>
            <a:r>
              <a:rPr lang="en-US" sz="3200" dirty="0">
                <a:latin typeface="Times New Roman" charset="0"/>
                <a:ea typeface="Times New Roman" charset="0"/>
                <a:cs typeface="Times New Roman" charset="0"/>
              </a:rPr>
              <a:t>I will evaluate this hypothesis using </a:t>
            </a:r>
            <a:r>
              <a:rPr lang="en-US" sz="3200" dirty="0" smtClean="0">
                <a:latin typeface="Times New Roman" charset="0"/>
                <a:ea typeface="Times New Roman" charset="0"/>
                <a:cs typeface="Times New Roman" charset="0"/>
              </a:rPr>
              <a:t>	a </a:t>
            </a:r>
            <a:r>
              <a:rPr lang="en-US" sz="3200" dirty="0" err="1">
                <a:latin typeface="Times New Roman" charset="0"/>
                <a:ea typeface="Times New Roman" charset="0"/>
                <a:cs typeface="Times New Roman" charset="0"/>
              </a:rPr>
              <a:t>moderational</a:t>
            </a:r>
            <a:r>
              <a:rPr lang="en-US" sz="3200" dirty="0">
                <a:latin typeface="Times New Roman" charset="0"/>
                <a:ea typeface="Times New Roman" charset="0"/>
                <a:cs typeface="Times New Roman" charset="0"/>
              </a:rPr>
              <a:t> model as outlined in Muller, Judd, and </a:t>
            </a:r>
            <a:r>
              <a:rPr lang="en-US" sz="3200" dirty="0" smtClean="0">
                <a:latin typeface="Times New Roman" charset="0"/>
                <a:ea typeface="Times New Roman" charset="0"/>
                <a:cs typeface="Times New Roman" charset="0"/>
              </a:rPr>
              <a:t>	</a:t>
            </a:r>
            <a:r>
              <a:rPr lang="en-US" sz="3200" dirty="0" err="1" smtClean="0">
                <a:latin typeface="Times New Roman" charset="0"/>
                <a:ea typeface="Times New Roman" charset="0"/>
                <a:cs typeface="Times New Roman" charset="0"/>
              </a:rPr>
              <a:t>Yzerbyt</a:t>
            </a:r>
            <a:r>
              <a:rPr lang="en-US" sz="3200" dirty="0" smtClean="0">
                <a:latin typeface="Times New Roman" charset="0"/>
                <a:ea typeface="Times New Roman" charset="0"/>
                <a:cs typeface="Times New Roman" charset="0"/>
              </a:rPr>
              <a:t> </a:t>
            </a:r>
            <a:r>
              <a:rPr lang="en-US" sz="3200" dirty="0">
                <a:latin typeface="Times New Roman" charset="0"/>
                <a:ea typeface="Times New Roman" charset="0"/>
                <a:cs typeface="Times New Roman" charset="0"/>
              </a:rPr>
              <a:t>(2005).</a:t>
            </a:r>
            <a:r>
              <a:rPr lang="en-US" sz="3200" dirty="0">
                <a:latin typeface="Times New Roman" charset="0"/>
                <a:ea typeface="Times New Roman" charset="0"/>
                <a:cs typeface="Times New Roman" charset="0"/>
              </a:rPr>
              <a:t> </a:t>
            </a:r>
            <a:endParaRPr lang="en-US" sz="32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010602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890956"/>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4: </a:t>
            </a:r>
            <a:r>
              <a:rPr lang="en-US" sz="3600" b="1" dirty="0">
                <a:latin typeface="Times New Roman" charset="0"/>
                <a:ea typeface="Times New Roman" charset="0"/>
                <a:cs typeface="Times New Roman" charset="0"/>
              </a:rPr>
              <a:t>What are the effects of physical activity on </a:t>
            </a:r>
            <a:r>
              <a:rPr lang="en-US" sz="3600" b="1" dirty="0" smtClean="0">
                <a:latin typeface="Times New Roman" charset="0"/>
                <a:ea typeface="Times New Roman" charset="0"/>
                <a:cs typeface="Times New Roman" charset="0"/>
              </a:rPr>
              <a:t>	academic engagement </a:t>
            </a:r>
            <a:r>
              <a:rPr lang="en-US" sz="3600" b="1" dirty="0">
                <a:latin typeface="Times New Roman" charset="0"/>
                <a:ea typeface="Times New Roman" charset="0"/>
                <a:cs typeface="Times New Roman" charset="0"/>
              </a:rPr>
              <a:t>in undergraduate students?</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4</a:t>
            </a:r>
            <a:r>
              <a:rPr lang="en-US" sz="3600" b="1" dirty="0" smtClean="0">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I will use linear regression </a:t>
            </a:r>
            <a:r>
              <a:rPr lang="en-US" sz="3600" dirty="0" smtClean="0">
                <a:latin typeface="Times New Roman" charset="0"/>
                <a:ea typeface="Times New Roman" charset="0"/>
                <a:cs typeface="Times New Roman" charset="0"/>
              </a:rPr>
              <a:t>combining </a:t>
            </a:r>
            <a:r>
              <a:rPr lang="en-US" sz="3600" dirty="0">
                <a:latin typeface="Times New Roman" charset="0"/>
                <a:ea typeface="Times New Roman" charset="0"/>
                <a:cs typeface="Times New Roman" charset="0"/>
              </a:rPr>
              <a:t>the scores </a:t>
            </a:r>
            <a:r>
              <a:rPr lang="en-US" sz="3600" dirty="0" smtClean="0">
                <a:latin typeface="Times New Roman" charset="0"/>
                <a:ea typeface="Times New Roman" charset="0"/>
                <a:cs typeface="Times New Roman" charset="0"/>
              </a:rPr>
              <a:t>	from </a:t>
            </a:r>
            <a:r>
              <a:rPr lang="en-US" sz="3600" dirty="0">
                <a:latin typeface="Times New Roman" charset="0"/>
                <a:ea typeface="Times New Roman" charset="0"/>
                <a:cs typeface="Times New Roman" charset="0"/>
              </a:rPr>
              <a:t>the three levels of </a:t>
            </a:r>
            <a:r>
              <a:rPr lang="en-US" sz="3600" dirty="0" smtClean="0">
                <a:latin typeface="Times New Roman" charset="0"/>
                <a:ea typeface="Times New Roman" charset="0"/>
                <a:cs typeface="Times New Roman" charset="0"/>
              </a:rPr>
              <a:t>physical </a:t>
            </a:r>
            <a:r>
              <a:rPr lang="en-US" sz="3600" dirty="0">
                <a:latin typeface="Times New Roman" charset="0"/>
                <a:ea typeface="Times New Roman" charset="0"/>
                <a:cs typeface="Times New Roman" charset="0"/>
              </a:rPr>
              <a:t>activity (strenuous, moderate, mild) </a:t>
            </a:r>
            <a:r>
              <a:rPr lang="en-US" sz="3600" dirty="0" smtClean="0">
                <a:latin typeface="Times New Roman" charset="0"/>
                <a:ea typeface="Times New Roman" charset="0"/>
                <a:cs typeface="Times New Roman" charset="0"/>
              </a:rPr>
              <a:t>	using </a:t>
            </a:r>
            <a:r>
              <a:rPr lang="en-US" sz="3600" dirty="0">
                <a:latin typeface="Times New Roman" charset="0"/>
                <a:ea typeface="Times New Roman" charset="0"/>
                <a:cs typeface="Times New Roman" charset="0"/>
              </a:rPr>
              <a:t>a weighted sum </a:t>
            </a:r>
            <a:r>
              <a:rPr lang="en-US" sz="3600" dirty="0" smtClean="0">
                <a:latin typeface="Times New Roman" charset="0"/>
                <a:ea typeface="Times New Roman" charset="0"/>
                <a:cs typeface="Times New Roman" charset="0"/>
              </a:rPr>
              <a:t>with </a:t>
            </a:r>
            <a:r>
              <a:rPr lang="en-US" sz="3600" dirty="0">
                <a:latin typeface="Times New Roman" charset="0"/>
                <a:ea typeface="Times New Roman" charset="0"/>
                <a:cs typeface="Times New Roman" charset="0"/>
              </a:rPr>
              <a:t>the individual weights outlined </a:t>
            </a:r>
            <a:r>
              <a:rPr lang="en-US" sz="3600" dirty="0" smtClean="0">
                <a:latin typeface="Times New Roman" charset="0"/>
                <a:ea typeface="Times New Roman" charset="0"/>
                <a:cs typeface="Times New Roman" charset="0"/>
              </a:rPr>
              <a:t>by Godin 	and Shephard </a:t>
            </a:r>
            <a:r>
              <a:rPr lang="en-US" sz="3600" dirty="0">
                <a:latin typeface="Times New Roman" charset="0"/>
                <a:ea typeface="Times New Roman" charset="0"/>
                <a:cs typeface="Times New Roman" charset="0"/>
              </a:rPr>
              <a:t>(1985).  Their formula attributes higher weights to </a:t>
            </a:r>
            <a:r>
              <a:rPr lang="en-US" sz="3600" dirty="0" smtClean="0">
                <a:latin typeface="Times New Roman" charset="0"/>
                <a:ea typeface="Times New Roman" charset="0"/>
                <a:cs typeface="Times New Roman" charset="0"/>
              </a:rPr>
              <a:t>	exercise of </a:t>
            </a:r>
            <a:r>
              <a:rPr lang="en-US" sz="3600" dirty="0">
                <a:latin typeface="Times New Roman" charset="0"/>
                <a:ea typeface="Times New Roman" charset="0"/>
                <a:cs typeface="Times New Roman" charset="0"/>
              </a:rPr>
              <a:t>greater intensity, which is consistent with the greater </a:t>
            </a:r>
            <a:r>
              <a:rPr lang="en-US" sz="3600" dirty="0" smtClean="0">
                <a:latin typeface="Times New Roman" charset="0"/>
                <a:ea typeface="Times New Roman" charset="0"/>
                <a:cs typeface="Times New Roman" charset="0"/>
              </a:rPr>
              <a:t>	impact </a:t>
            </a:r>
            <a:r>
              <a:rPr lang="en-US" sz="3600" dirty="0">
                <a:latin typeface="Times New Roman" charset="0"/>
                <a:ea typeface="Times New Roman" charset="0"/>
                <a:cs typeface="Times New Roman" charset="0"/>
              </a:rPr>
              <a:t>of </a:t>
            </a:r>
            <a:r>
              <a:rPr lang="en-US" sz="3600" dirty="0" smtClean="0">
                <a:latin typeface="Times New Roman" charset="0"/>
                <a:ea typeface="Times New Roman" charset="0"/>
                <a:cs typeface="Times New Roman" charset="0"/>
              </a:rPr>
              <a:t>high </a:t>
            </a:r>
            <a:r>
              <a:rPr lang="en-US" sz="3600" dirty="0">
                <a:latin typeface="Times New Roman" charset="0"/>
                <a:ea typeface="Times New Roman" charset="0"/>
                <a:cs typeface="Times New Roman" charset="0"/>
              </a:rPr>
              <a:t>intensity exercise previously documented (Coe et al., </a:t>
            </a:r>
            <a:r>
              <a:rPr lang="en-US" sz="3600" dirty="0" smtClean="0">
                <a:latin typeface="Times New Roman" charset="0"/>
                <a:ea typeface="Times New Roman" charset="0"/>
                <a:cs typeface="Times New Roman" charset="0"/>
              </a:rPr>
              <a:t>	2006</a:t>
            </a:r>
            <a:r>
              <a:rPr lang="en-US" sz="3600" dirty="0">
                <a:latin typeface="Times New Roman" charset="0"/>
                <a:ea typeface="Times New Roman" charset="0"/>
                <a:cs typeface="Times New Roman" charset="0"/>
              </a:rPr>
              <a:t>; </a:t>
            </a:r>
            <a:r>
              <a:rPr lang="en-US" sz="3600" dirty="0" smtClean="0">
                <a:latin typeface="Times New Roman" charset="0"/>
                <a:ea typeface="Times New Roman" charset="0"/>
                <a:cs typeface="Times New Roman" charset="0"/>
              </a:rPr>
              <a:t>	</a:t>
            </a:r>
            <a:r>
              <a:rPr lang="en-US" sz="3600" dirty="0" err="1" smtClean="0">
                <a:latin typeface="Times New Roman" charset="0"/>
                <a:ea typeface="Times New Roman" charset="0"/>
                <a:cs typeface="Times New Roman" charset="0"/>
              </a:rPr>
              <a:t>Fedewa</a:t>
            </a:r>
            <a:r>
              <a:rPr lang="en-US" sz="3600" dirty="0" smtClean="0">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&amp; </a:t>
            </a:r>
            <a:r>
              <a:rPr lang="en-US" sz="3600" dirty="0" err="1">
                <a:latin typeface="Times New Roman" charset="0"/>
                <a:ea typeface="Times New Roman" charset="0"/>
                <a:cs typeface="Times New Roman" charset="0"/>
              </a:rPr>
              <a:t>Ahn</a:t>
            </a:r>
            <a:r>
              <a:rPr lang="en-US" sz="3600" dirty="0">
                <a:latin typeface="Times New Roman" charset="0"/>
                <a:ea typeface="Times New Roman" charset="0"/>
                <a:cs typeface="Times New Roman" charset="0"/>
              </a:rPr>
              <a:t>, 2011). I will then model overall academic </a:t>
            </a:r>
            <a:r>
              <a:rPr lang="en-US" sz="3600" dirty="0" smtClean="0">
                <a:latin typeface="Times New Roman" charset="0"/>
                <a:ea typeface="Times New Roman" charset="0"/>
                <a:cs typeface="Times New Roman" charset="0"/>
              </a:rPr>
              <a:t>	engagement </a:t>
            </a:r>
            <a:r>
              <a:rPr lang="en-US" sz="3600" dirty="0">
                <a:latin typeface="Times New Roman" charset="0"/>
                <a:ea typeface="Times New Roman" charset="0"/>
                <a:cs typeface="Times New Roman" charset="0"/>
              </a:rPr>
              <a:t>and each of the four factors of AE as a function of the </a:t>
            </a:r>
            <a:r>
              <a:rPr lang="en-US" sz="3600" dirty="0" smtClean="0">
                <a:latin typeface="Times New Roman" charset="0"/>
                <a:ea typeface="Times New Roman" charset="0"/>
                <a:cs typeface="Times New Roman" charset="0"/>
              </a:rPr>
              <a:t>	total </a:t>
            </a:r>
            <a:r>
              <a:rPr lang="en-US" sz="3600" dirty="0">
                <a:latin typeface="Times New Roman" charset="0"/>
                <a:ea typeface="Times New Roman" charset="0"/>
                <a:cs typeface="Times New Roman" charset="0"/>
              </a:rPr>
              <a:t>exercise score in separate linear regression models.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98628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550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sz="4000" b="1" dirty="0">
                <a:solidFill>
                  <a:schemeClr val="accent1"/>
                </a:solidFill>
              </a:rPr>
              <a:t>Intrinsic ("micro") versus Extrinsic ("macro") Characteristics</a:t>
            </a:r>
          </a:p>
          <a:p>
            <a:pPr marL="629920" lvl="1" indent="-305435"/>
            <a:r>
              <a:rPr lang="en-US" sz="3200" b="1" dirty="0">
                <a:solidFill>
                  <a:schemeClr val="accent2"/>
                </a:solidFill>
              </a:rPr>
              <a:t>Macro Example: Teacher/Student Relations</a:t>
            </a:r>
          </a:p>
          <a:p>
            <a:pPr marL="629920" lvl="1" indent="-305435"/>
            <a:r>
              <a:rPr lang="en-US" sz="3200" b="1" dirty="0">
                <a:solidFill>
                  <a:schemeClr val="accent2"/>
                </a:solidFill>
              </a:rPr>
              <a:t>Micro Example: Mood, Motivation, Executive Functioning</a:t>
            </a:r>
          </a:p>
          <a:p>
            <a:pPr marL="324485" lvl="1" indent="0">
              <a:buNone/>
            </a:pPr>
            <a:endParaRPr lang="en-US" dirty="0"/>
          </a:p>
          <a:p>
            <a:pPr marL="305435" indent="-305435"/>
            <a:r>
              <a:rPr lang="en-US" dirty="0" err="1"/>
              <a:t>Handelsman</a:t>
            </a:r>
            <a:r>
              <a:rPr lang="en-US" dirty="0"/>
              <a:t> et al. (20  ) - Developed inventory of academic engagement called the Student Course Engagement Questionnaire (SCEQ)</a:t>
            </a:r>
          </a:p>
          <a:p>
            <a:pPr marL="629920" lvl="1" indent="-305435"/>
            <a:r>
              <a:rPr lang="en-US" dirty="0">
                <a:solidFill>
                  <a:schemeClr val="tx1"/>
                </a:solidFill>
              </a:rPr>
              <a:t>Evaluated engagement from the micro perspective</a:t>
            </a:r>
          </a:p>
          <a:p>
            <a:pPr marL="629920" lvl="1" indent="-305435"/>
            <a:r>
              <a:rPr lang="en-US" dirty="0">
                <a:solidFill>
                  <a:schemeClr val="tx1"/>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114301029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715956"/>
            <a:ext cx="11029615" cy="4964244"/>
          </a:xfrm>
        </p:spPr>
        <p:txBody>
          <a:bodyPr anchor="t">
            <a:normAutofit fontScale="925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marR="0" lvl="0" indent="0" defTabSz="914400" eaLnBrk="1" fontAlgn="auto" latinLnBrk="0" hangingPunct="1">
              <a:lnSpc>
                <a:spcPct val="100000"/>
              </a:lnSpc>
              <a:spcBef>
                <a:spcPts val="0"/>
              </a:spcBef>
              <a:spcAft>
                <a:spcPts val="0"/>
              </a:spcAft>
              <a:buClrTx/>
              <a:buSzTx/>
              <a:buFontTx/>
              <a:buNone/>
              <a:tabLst/>
              <a:defRPr/>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5: </a:t>
            </a:r>
            <a:r>
              <a:rPr lang="en-US" sz="3600" b="1" dirty="0">
                <a:latin typeface="Times New Roman" charset="0"/>
                <a:ea typeface="Times New Roman" charset="0"/>
                <a:cs typeface="Times New Roman" charset="0"/>
              </a:rPr>
              <a:t>Does exercise moderate the </a:t>
            </a:r>
            <a:r>
              <a:rPr lang="en-US" sz="3600" b="1" dirty="0" smtClean="0">
                <a:latin typeface="Times New Roman" charset="0"/>
                <a:ea typeface="Times New Roman" charset="0"/>
                <a:cs typeface="Times New Roman" charset="0"/>
              </a:rPr>
              <a:t>	relationship </a:t>
            </a:r>
            <a:r>
              <a:rPr lang="en-US" sz="3600" b="1" dirty="0">
                <a:latin typeface="Times New Roman" charset="0"/>
                <a:ea typeface="Times New Roman" charset="0"/>
                <a:cs typeface="Times New Roman" charset="0"/>
              </a:rPr>
              <a:t>between stressful life events and </a:t>
            </a:r>
            <a:r>
              <a:rPr lang="en-US" sz="3600" b="1" dirty="0" smtClean="0">
                <a:latin typeface="Times New Roman" charset="0"/>
                <a:ea typeface="Times New Roman" charset="0"/>
                <a:cs typeface="Times New Roman" charset="0"/>
              </a:rPr>
              <a:t>academic 	engagement</a:t>
            </a:r>
            <a:r>
              <a:rPr lang="en-US" sz="3600" b="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5</a:t>
            </a:r>
            <a:r>
              <a:rPr lang="en-US" sz="3600" b="1"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will evaluate the hypothesis </a:t>
            </a:r>
            <a:r>
              <a:rPr lang="en-US" sz="3500" dirty="0" smtClean="0">
                <a:latin typeface="Times New Roman" charset="0"/>
                <a:ea typeface="Times New Roman" charset="0"/>
                <a:cs typeface="Times New Roman" charset="0"/>
              </a:rPr>
              <a:t>using</a:t>
            </a:r>
            <a:r>
              <a:rPr lang="en-US" sz="3500" dirty="0">
                <a:latin typeface="Times New Roman" charset="0"/>
                <a:ea typeface="Times New Roman" charset="0"/>
                <a:cs typeface="Times New Roman" charset="0"/>
              </a:rPr>
              <a:t> </a:t>
            </a:r>
            <a:r>
              <a:rPr lang="en-US" sz="3500" dirty="0" smtClean="0">
                <a:latin typeface="Times New Roman" charset="0"/>
                <a:ea typeface="Times New Roman" charset="0"/>
                <a:cs typeface="Times New Roman" charset="0"/>
              </a:rPr>
              <a:t>a 	moderation </a:t>
            </a:r>
            <a:r>
              <a:rPr lang="en-US" sz="3500" dirty="0">
                <a:latin typeface="Times New Roman" charset="0"/>
                <a:ea typeface="Times New Roman" charset="0"/>
                <a:cs typeface="Times New Roman" charset="0"/>
              </a:rPr>
              <a:t>model as described in Muller et al. (2005</a:t>
            </a:r>
            <a:r>
              <a:rPr lang="en-US" sz="3500" dirty="0" smtClean="0">
                <a:latin typeface="Times New Roman" charset="0"/>
                <a:ea typeface="Times New Roman" charset="0"/>
                <a:cs typeface="Times New Roman" charset="0"/>
              </a:rPr>
              <a:t>). </a:t>
            </a:r>
            <a:r>
              <a:rPr lang="en-US" sz="3500" dirty="0">
                <a:latin typeface="Times New Roman" charset="0"/>
                <a:ea typeface="Times New Roman" charset="0"/>
                <a:cs typeface="Times New Roman" charset="0"/>
              </a:rPr>
              <a:t>I </a:t>
            </a:r>
            <a:r>
              <a:rPr lang="en-US" sz="3500" dirty="0" smtClean="0">
                <a:latin typeface="Times New Roman" charset="0"/>
                <a:ea typeface="Times New Roman" charset="0"/>
                <a:cs typeface="Times New Roman" charset="0"/>
              </a:rPr>
              <a:t>	will </a:t>
            </a:r>
            <a:r>
              <a:rPr lang="en-US" sz="3500" dirty="0">
                <a:latin typeface="Times New Roman" charset="0"/>
                <a:ea typeface="Times New Roman" charset="0"/>
                <a:cs typeface="Times New Roman" charset="0"/>
              </a:rPr>
              <a:t>model academic engagement as a function of stressful </a:t>
            </a:r>
            <a:r>
              <a:rPr lang="en-US" sz="3500" dirty="0" smtClean="0">
                <a:latin typeface="Times New Roman" charset="0"/>
                <a:ea typeface="Times New Roman" charset="0"/>
                <a:cs typeface="Times New Roman" charset="0"/>
              </a:rPr>
              <a:t>	life </a:t>
            </a:r>
            <a:r>
              <a:rPr lang="en-US" sz="3500" dirty="0">
                <a:latin typeface="Times New Roman" charset="0"/>
                <a:ea typeface="Times New Roman" charset="0"/>
                <a:cs typeface="Times New Roman" charset="0"/>
              </a:rPr>
              <a:t>events, strenuous exercise, and their interaction.</a:t>
            </a:r>
            <a:r>
              <a:rPr lang="en-US" sz="3500" dirty="0">
                <a:latin typeface="Times New Roman" charset="0"/>
                <a:ea typeface="Times New Roman" charset="0"/>
                <a:cs typeface="Times New Roman" charset="0"/>
              </a:rPr>
              <a:t> </a:t>
            </a:r>
            <a:endParaRPr lang="en-US" sz="35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19682935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pPr algn="ctr"/>
            <a:r>
              <a:rPr lang="en-US" sz="4000" dirty="0" smtClean="0"/>
              <a:t>Methods</a:t>
            </a:r>
            <a:endParaRPr lang="en-US" sz="4000" dirty="0"/>
          </a:p>
        </p:txBody>
      </p:sp>
      <p:sp>
        <p:nvSpPr>
          <p:cNvPr id="9" name="Content Placeholder 8"/>
          <p:cNvSpPr>
            <a:spLocks noGrp="1"/>
          </p:cNvSpPr>
          <p:nvPr>
            <p:ph idx="1"/>
          </p:nvPr>
        </p:nvSpPr>
        <p:spPr>
          <a:xfrm>
            <a:off x="581192" y="1930400"/>
            <a:ext cx="11029615" cy="4749800"/>
          </a:xfrm>
        </p:spPr>
        <p:txBody>
          <a:bodyPr anchor="t">
            <a:normAutofit fontScale="775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3600" u="sng" dirty="0" smtClean="0">
                <a:solidFill>
                  <a:schemeClr val="accent2"/>
                </a:solidFill>
                <a:latin typeface="Times New Roman" charset="0"/>
                <a:ea typeface="Times New Roman" charset="0"/>
                <a:cs typeface="Times New Roman" charset="0"/>
              </a:rPr>
              <a:t>Analyses</a:t>
            </a:r>
            <a:r>
              <a:rPr lang="en-US" sz="3600" dirty="0" smtClean="0">
                <a:solidFill>
                  <a:schemeClr val="accent2"/>
                </a:solidFill>
                <a:latin typeface="Times New Roman" charset="0"/>
                <a:ea typeface="Times New Roman" charset="0"/>
                <a:cs typeface="Times New Roman" charset="0"/>
              </a:rPr>
              <a:t>:</a:t>
            </a:r>
          </a:p>
          <a:p>
            <a:pPr marL="0" indent="0" defTabSz="914400">
              <a:spcBef>
                <a:spcPts val="0"/>
              </a:spcBef>
              <a:spcAft>
                <a:spcPts val="0"/>
              </a:spcAft>
              <a:buClrTx/>
              <a:buSzTx/>
              <a:buNone/>
            </a:pPr>
            <a:r>
              <a:rPr lang="en-US" sz="3600" dirty="0">
                <a:solidFill>
                  <a:schemeClr val="accent2"/>
                </a:solidFill>
                <a:latin typeface="Times New Roman" charset="0"/>
                <a:ea typeface="Times New Roman" charset="0"/>
                <a:cs typeface="Times New Roman" charset="0"/>
              </a:rPr>
              <a:t>	</a:t>
            </a:r>
            <a:r>
              <a:rPr lang="en-US" sz="3600" dirty="0" smtClean="0">
                <a:solidFill>
                  <a:schemeClr val="accent6"/>
                </a:solidFill>
                <a:latin typeface="Times New Roman" charset="0"/>
                <a:ea typeface="Times New Roman" charset="0"/>
                <a:cs typeface="Times New Roman" charset="0"/>
              </a:rPr>
              <a:t>Research Question 6: </a:t>
            </a:r>
            <a:r>
              <a:rPr lang="en-US" sz="3600" b="1" dirty="0">
                <a:latin typeface="Times New Roman" charset="0"/>
                <a:ea typeface="Times New Roman" charset="0"/>
                <a:cs typeface="Times New Roman" charset="0"/>
              </a:rPr>
              <a:t>What is the </a:t>
            </a:r>
            <a:r>
              <a:rPr lang="en-US" sz="3600" b="1" dirty="0" smtClean="0">
                <a:latin typeface="Times New Roman" charset="0"/>
                <a:ea typeface="Times New Roman" charset="0"/>
                <a:cs typeface="Times New Roman" charset="0"/>
              </a:rPr>
              <a:t>hierarchical influence of </a:t>
            </a:r>
            <a:r>
              <a:rPr lang="en-US" sz="3600" b="1" dirty="0">
                <a:latin typeface="Times New Roman" charset="0"/>
                <a:ea typeface="Times New Roman" charset="0"/>
                <a:cs typeface="Times New Roman" charset="0"/>
              </a:rPr>
              <a:t>the </a:t>
            </a:r>
            <a:r>
              <a:rPr lang="en-US" sz="3600" b="1" dirty="0" smtClean="0">
                <a:latin typeface="Times New Roman" charset="0"/>
                <a:ea typeface="Times New Roman" charset="0"/>
                <a:cs typeface="Times New Roman" charset="0"/>
              </a:rPr>
              <a:t>	effects </a:t>
            </a:r>
            <a:r>
              <a:rPr lang="en-US" sz="3600" b="1" dirty="0">
                <a:latin typeface="Times New Roman" charset="0"/>
                <a:ea typeface="Times New Roman" charset="0"/>
                <a:cs typeface="Times New Roman" charset="0"/>
              </a:rPr>
              <a:t>of stressful life events, </a:t>
            </a:r>
            <a:r>
              <a:rPr lang="en-US" sz="3600" b="1" dirty="0" smtClean="0">
                <a:latin typeface="Times New Roman" charset="0"/>
                <a:ea typeface="Times New Roman" charset="0"/>
                <a:cs typeface="Times New Roman" charset="0"/>
              </a:rPr>
              <a:t>sleep hygiene</a:t>
            </a:r>
            <a:r>
              <a:rPr lang="en-US" sz="3600" b="1" dirty="0">
                <a:latin typeface="Times New Roman" charset="0"/>
                <a:ea typeface="Times New Roman" charset="0"/>
                <a:cs typeface="Times New Roman" charset="0"/>
              </a:rPr>
              <a:t>, and </a:t>
            </a:r>
            <a:r>
              <a:rPr lang="en-US" sz="3600" b="1" dirty="0" smtClean="0">
                <a:latin typeface="Times New Roman" charset="0"/>
                <a:ea typeface="Times New Roman" charset="0"/>
                <a:cs typeface="Times New Roman" charset="0"/>
              </a:rPr>
              <a:t>exercise </a:t>
            </a:r>
            <a:r>
              <a:rPr lang="en-US" sz="3600" b="1" dirty="0">
                <a:latin typeface="Times New Roman" charset="0"/>
                <a:ea typeface="Times New Roman" charset="0"/>
                <a:cs typeface="Times New Roman" charset="0"/>
              </a:rPr>
              <a:t>on </a:t>
            </a:r>
            <a:r>
              <a:rPr lang="en-US" sz="3600" b="1" dirty="0" smtClean="0">
                <a:latin typeface="Times New Roman" charset="0"/>
                <a:ea typeface="Times New Roman" charset="0"/>
                <a:cs typeface="Times New Roman" charset="0"/>
              </a:rPr>
              <a:t>	academic </a:t>
            </a:r>
            <a:r>
              <a:rPr lang="en-US" sz="3600" b="1" dirty="0">
                <a:latin typeface="Times New Roman" charset="0"/>
                <a:ea typeface="Times New Roman" charset="0"/>
                <a:cs typeface="Times New Roman" charset="0"/>
              </a:rPr>
              <a:t>engagement?</a:t>
            </a:r>
            <a:endParaRPr lang="en-US" sz="3600" dirty="0">
              <a:latin typeface="Times New Roman" charset="0"/>
              <a:ea typeface="Times New Roman" charset="0"/>
              <a:cs typeface="Times New Roman" charset="0"/>
            </a:endParaRPr>
          </a:p>
          <a:p>
            <a:pPr marL="0" marR="0" lvl="0" indent="0" defTabSz="914400" eaLnBrk="1" fontAlgn="auto" latinLnBrk="0" hangingPunct="1">
              <a:lnSpc>
                <a:spcPct val="100000"/>
              </a:lnSpc>
              <a:spcBef>
                <a:spcPts val="0"/>
              </a:spcBef>
              <a:spcAft>
                <a:spcPts val="0"/>
              </a:spcAft>
              <a:buClrTx/>
              <a:buSzTx/>
              <a:buFontTx/>
              <a:buNone/>
              <a:tabLst/>
              <a:defRPr/>
            </a:pPr>
            <a:endParaRPr lang="en-US" sz="3600" dirty="0" smtClean="0">
              <a:solidFill>
                <a:schemeClr val="tx1"/>
              </a:solidFill>
              <a:latin typeface="Times New Roman" charset="0"/>
              <a:ea typeface="Times New Roman" charset="0"/>
              <a:cs typeface="Times New Roman" charset="0"/>
            </a:endParaRPr>
          </a:p>
          <a:p>
            <a:pPr marL="0" indent="0" defTabSz="914400">
              <a:spcBef>
                <a:spcPts val="0"/>
              </a:spcBef>
              <a:spcAft>
                <a:spcPts val="0"/>
              </a:spcAft>
              <a:buClrTx/>
              <a:buSzTx/>
              <a:buNone/>
            </a:pPr>
            <a:r>
              <a:rPr lang="en-US" sz="3600" dirty="0">
                <a:solidFill>
                  <a:schemeClr val="tx1"/>
                </a:solidFill>
                <a:latin typeface="Times New Roman" charset="0"/>
                <a:ea typeface="Times New Roman" charset="0"/>
                <a:cs typeface="Times New Roman" charset="0"/>
              </a:rPr>
              <a:t>	</a:t>
            </a:r>
            <a:r>
              <a:rPr lang="en-US" sz="3600" b="1" dirty="0">
                <a:latin typeface="Times New Roman" charset="0"/>
                <a:ea typeface="Times New Roman" charset="0"/>
                <a:cs typeface="Times New Roman" charset="0"/>
              </a:rPr>
              <a:t>Data analysis </a:t>
            </a:r>
            <a:r>
              <a:rPr lang="en-US" sz="3600" b="1" dirty="0">
                <a:latin typeface="Times New Roman" charset="0"/>
                <a:ea typeface="Times New Roman" charset="0"/>
                <a:cs typeface="Times New Roman" charset="0"/>
              </a:rPr>
              <a:t>6</a:t>
            </a:r>
            <a:r>
              <a:rPr lang="en-US" sz="3600" b="1" dirty="0" smtClean="0">
                <a:latin typeface="Times New Roman" charset="0"/>
                <a:ea typeface="Times New Roman" charset="0"/>
                <a:cs typeface="Times New Roman" charset="0"/>
              </a:rPr>
              <a:t>: </a:t>
            </a:r>
            <a:r>
              <a:rPr lang="en-US" sz="3600" b="1" dirty="0"/>
              <a:t>:</a:t>
            </a:r>
            <a:r>
              <a:rPr lang="en-US" sz="3600" b="1" i="1" dirty="0"/>
              <a:t>  </a:t>
            </a:r>
            <a:r>
              <a:rPr lang="en-US" sz="3600" dirty="0">
                <a:latin typeface="Times New Roman" charset="0"/>
                <a:ea typeface="Times New Roman" charset="0"/>
                <a:cs typeface="Times New Roman" charset="0"/>
              </a:rPr>
              <a:t>I will model academic engagement as a function </a:t>
            </a:r>
            <a:r>
              <a:rPr lang="en-US" sz="3600" dirty="0" smtClean="0">
                <a:latin typeface="Times New Roman" charset="0"/>
                <a:ea typeface="Times New Roman" charset="0"/>
                <a:cs typeface="Times New Roman" charset="0"/>
              </a:rPr>
              <a:t>	of </a:t>
            </a:r>
            <a:r>
              <a:rPr lang="en-US" sz="3600" dirty="0">
                <a:latin typeface="Times New Roman" charset="0"/>
                <a:ea typeface="Times New Roman" charset="0"/>
                <a:cs typeface="Times New Roman" charset="0"/>
              </a:rPr>
              <a:t>the demographic variables that showed statistical significance in </a:t>
            </a:r>
            <a:r>
              <a:rPr lang="en-US" sz="3600" dirty="0" smtClean="0">
                <a:latin typeface="Times New Roman" charset="0"/>
                <a:ea typeface="Times New Roman" charset="0"/>
                <a:cs typeface="Times New Roman" charset="0"/>
              </a:rPr>
              <a:t>	the </a:t>
            </a:r>
            <a:r>
              <a:rPr lang="en-US" sz="3600" dirty="0">
                <a:latin typeface="Times New Roman" charset="0"/>
                <a:ea typeface="Times New Roman" charset="0"/>
                <a:cs typeface="Times New Roman" charset="0"/>
              </a:rPr>
              <a:t>initial evaluation along with stressful life events, sleep hygiene, </a:t>
            </a:r>
            <a:r>
              <a:rPr lang="en-US" sz="3600" dirty="0" smtClean="0">
                <a:latin typeface="Times New Roman" charset="0"/>
                <a:ea typeface="Times New Roman" charset="0"/>
                <a:cs typeface="Times New Roman" charset="0"/>
              </a:rPr>
              <a:t>	and </a:t>
            </a:r>
            <a:r>
              <a:rPr lang="en-US" sz="3600" dirty="0">
                <a:latin typeface="Times New Roman" charset="0"/>
                <a:ea typeface="Times New Roman" charset="0"/>
                <a:cs typeface="Times New Roman" charset="0"/>
              </a:rPr>
              <a:t>exercise.  I will perform an exploratory analysis using multiple </a:t>
            </a:r>
            <a:r>
              <a:rPr lang="en-US" sz="3600" dirty="0" smtClean="0">
                <a:latin typeface="Times New Roman" charset="0"/>
                <a:ea typeface="Times New Roman" charset="0"/>
                <a:cs typeface="Times New Roman" charset="0"/>
              </a:rPr>
              <a:t>	regression </a:t>
            </a:r>
            <a:r>
              <a:rPr lang="en-US" sz="3600" dirty="0">
                <a:latin typeface="Times New Roman" charset="0"/>
                <a:ea typeface="Times New Roman" charset="0"/>
                <a:cs typeface="Times New Roman" charset="0"/>
              </a:rPr>
              <a:t>to explore the hierarchical relationship between stressful </a:t>
            </a:r>
            <a:r>
              <a:rPr lang="en-US" sz="3600" dirty="0" smtClean="0">
                <a:latin typeface="Times New Roman" charset="0"/>
                <a:ea typeface="Times New Roman" charset="0"/>
                <a:cs typeface="Times New Roman" charset="0"/>
              </a:rPr>
              <a:t>	life </a:t>
            </a:r>
            <a:r>
              <a:rPr lang="en-US" sz="3600" dirty="0">
                <a:latin typeface="Times New Roman" charset="0"/>
                <a:ea typeface="Times New Roman" charset="0"/>
                <a:cs typeface="Times New Roman" charset="0"/>
              </a:rPr>
              <a:t>events, sleep hygiene, and exercise, including any relevant </a:t>
            </a:r>
            <a:r>
              <a:rPr lang="en-US" sz="3600" dirty="0" smtClean="0">
                <a:latin typeface="Times New Roman" charset="0"/>
                <a:ea typeface="Times New Roman" charset="0"/>
                <a:cs typeface="Times New Roman" charset="0"/>
              </a:rPr>
              <a:t>	demographic </a:t>
            </a:r>
            <a:r>
              <a:rPr lang="en-US" sz="3600" dirty="0">
                <a:latin typeface="Times New Roman" charset="0"/>
                <a:ea typeface="Times New Roman" charset="0"/>
                <a:cs typeface="Times New Roman" charset="0"/>
              </a:rPr>
              <a:t>variables, as they predict academic engagement, as well </a:t>
            </a:r>
            <a:r>
              <a:rPr lang="en-US" sz="3600" dirty="0" smtClean="0">
                <a:latin typeface="Times New Roman" charset="0"/>
                <a:ea typeface="Times New Roman" charset="0"/>
                <a:cs typeface="Times New Roman" charset="0"/>
              </a:rPr>
              <a:t>	as </a:t>
            </a:r>
            <a:r>
              <a:rPr lang="en-US" sz="3600" dirty="0">
                <a:latin typeface="Times New Roman" charset="0"/>
                <a:ea typeface="Times New Roman" charset="0"/>
                <a:cs typeface="Times New Roman" charset="0"/>
              </a:rPr>
              <a:t>the robustness of these relationships.</a:t>
            </a:r>
          </a:p>
          <a:p>
            <a:pPr marL="0" indent="0" defTabSz="914400">
              <a:spcBef>
                <a:spcPts val="0"/>
              </a:spcBef>
              <a:spcAft>
                <a:spcPts val="0"/>
              </a:spcAft>
              <a:buClrTx/>
              <a:buSzTx/>
              <a:buNone/>
            </a:pPr>
            <a:endParaRPr lang="en-US" sz="3600" dirty="0" smtClean="0">
              <a:solidFill>
                <a:schemeClr val="tx1"/>
              </a:solidFill>
              <a:latin typeface="Times New Roman" charset="0"/>
              <a:ea typeface="Times New Roman" charset="0"/>
              <a:cs typeface="Times New Roman" charset="0"/>
            </a:endParaRPr>
          </a:p>
        </p:txBody>
      </p:sp>
    </p:spTree>
    <p:extLst>
      <p:ext uri="{BB962C8B-B14F-4D97-AF65-F5344CB8AC3E}">
        <p14:creationId xmlns:p14="http://schemas.microsoft.com/office/powerpoint/2010/main" val="68417186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298699" y="1252117"/>
            <a:ext cx="7594600" cy="3289300"/>
          </a:xfrm>
          <a:prstGeom prst="rect">
            <a:avLst/>
          </a:prstGeom>
        </p:spPr>
      </p:pic>
      <p:sp>
        <p:nvSpPr>
          <p:cNvPr id="3" name="Text Placeholder 2">
            <a:extLst>
              <a:ext uri="{FF2B5EF4-FFF2-40B4-BE49-F238E27FC236}">
                <a16:creationId xmlns:a16="http://schemas.microsoft.com/office/drawing/2014/main" xmlns="" id="{1CDCA725-AAE6-45F9-9DC3-56F33134E70A}"/>
              </a:ext>
            </a:extLst>
          </p:cNvPr>
          <p:cNvSpPr>
            <a:spLocks noGrp="1"/>
          </p:cNvSpPr>
          <p:nvPr>
            <p:ph type="body" idx="1"/>
          </p:nvPr>
        </p:nvSpPr>
        <p:spPr/>
        <p:txBody>
          <a:bodyPr>
            <a:normAutofit/>
          </a:bodyPr>
          <a:lstStyle/>
          <a:p>
            <a:pPr algn="ctr"/>
            <a:r>
              <a:rPr lang="en-US" sz="3200" dirty="0" smtClean="0"/>
              <a:t>Questions?</a:t>
            </a:r>
            <a:endParaRPr lang="en-US" sz="3200" dirty="0"/>
          </a:p>
        </p:txBody>
      </p:sp>
    </p:spTree>
    <p:extLst>
      <p:ext uri="{BB962C8B-B14F-4D97-AF65-F5344CB8AC3E}">
        <p14:creationId xmlns:p14="http://schemas.microsoft.com/office/powerpoint/2010/main" val="17413479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a:lstStyle/>
          <a:p>
            <a:r>
              <a:rPr lang="en-US" dirty="0" smtClean="0"/>
              <a:t>Academic Engagement</a:t>
            </a:r>
            <a:endParaRPr lang="en-US" dirty="0"/>
          </a:p>
        </p:txBody>
      </p:sp>
      <p:sp>
        <p:nvSpPr>
          <p:cNvPr id="3" name="Content Placeholder 2">
            <a:extLst>
              <a:ext uri="{FF2B5EF4-FFF2-40B4-BE49-F238E27FC236}">
                <a16:creationId xmlns:a16="http://schemas.microsoft.com/office/drawing/2014/main" xmlns="" id="{9FA23690-F864-4FB8-889F-CBE3C63CCBAA}"/>
              </a:ext>
            </a:extLst>
          </p:cNvPr>
          <p:cNvSpPr>
            <a:spLocks noGrp="1"/>
          </p:cNvSpPr>
          <p:nvPr>
            <p:ph type="body" orient="vert" idx="1"/>
          </p:nvPr>
        </p:nvSpPr>
        <p:spPr/>
        <p:txBody>
          <a:bodyPr vert="horz" lIns="91440" tIns="45720" rIns="91440" bIns="45720" rtlCol="0" anchor="t">
            <a:normAutofit/>
          </a:bodyPr>
          <a:lstStyle/>
          <a:p>
            <a:pPr marL="305435" indent="-305435"/>
            <a:endParaRPr lang="en-US" dirty="0"/>
          </a:p>
          <a:p>
            <a:pPr marL="0" indent="0"/>
            <a:endParaRPr lang="en-US" sz="2400" dirty="0">
              <a:solidFill>
                <a:srgbClr val="3D3D3D"/>
              </a:solidFill>
            </a:endParaRPr>
          </a:p>
          <a:p>
            <a:pPr marL="0" indent="0">
              <a:buNone/>
            </a:pPr>
            <a:r>
              <a:rPr lang="en-US" sz="3200" dirty="0">
                <a:solidFill>
                  <a:srgbClr val="3D3D3D"/>
                </a:solidFill>
              </a:rPr>
              <a:t>Intrinsic ("micro") versus Extrinsic ("macro") Characteristics:</a:t>
            </a:r>
          </a:p>
          <a:p>
            <a:pPr marL="629920" lvl="1" indent="-305435">
              <a:buFont typeface="Wingdings 2"/>
            </a:pPr>
            <a:r>
              <a:rPr lang="en-US" sz="3200" u="sng" dirty="0">
                <a:solidFill>
                  <a:srgbClr val="3D3D3D"/>
                </a:solidFill>
              </a:rPr>
              <a:t>Macro Example</a:t>
            </a:r>
            <a:r>
              <a:rPr lang="en-US" sz="3200" dirty="0">
                <a:solidFill>
                  <a:srgbClr val="3D3D3D"/>
                </a:solidFill>
              </a:rPr>
              <a:t>: Teacher/Student Relations (Skinner and Belmont, 1993) </a:t>
            </a:r>
            <a:endParaRPr lang="en-US" sz="3200" dirty="0">
              <a:solidFill>
                <a:srgbClr val="000000"/>
              </a:solidFill>
            </a:endParaRPr>
          </a:p>
          <a:p>
            <a:pPr marL="629920" lvl="1" indent="-305435">
              <a:buFont typeface="Wingdings 2"/>
            </a:pPr>
            <a:r>
              <a:rPr lang="en-US" sz="3200" u="sng" dirty="0">
                <a:solidFill>
                  <a:srgbClr val="3D3D3D"/>
                </a:solidFill>
              </a:rPr>
              <a:t>Micro Example</a:t>
            </a:r>
            <a:r>
              <a:rPr lang="en-US" sz="3200" dirty="0">
                <a:solidFill>
                  <a:srgbClr val="3D3D3D"/>
                </a:solidFill>
              </a:rPr>
              <a:t>: Mood, Motivation, Executive Functioning (</a:t>
            </a:r>
            <a:r>
              <a:rPr lang="en-US" sz="3200" dirty="0" err="1">
                <a:solidFill>
                  <a:srgbClr val="3D3D3D"/>
                </a:solidFill>
              </a:rPr>
              <a:t>Handelsman</a:t>
            </a:r>
            <a:r>
              <a:rPr lang="en-US" sz="3200" dirty="0">
                <a:solidFill>
                  <a:srgbClr val="3D3D3D"/>
                </a:solidFill>
              </a:rPr>
              <a:t> et al., 2005)</a:t>
            </a:r>
            <a:endParaRPr lang="en-US" sz="3200" dirty="0">
              <a:solidFill>
                <a:schemeClr val="tx1"/>
              </a:solidFill>
            </a:endParaRPr>
          </a:p>
        </p:txBody>
      </p:sp>
    </p:spTree>
    <p:extLst>
      <p:ext uri="{BB962C8B-B14F-4D97-AF65-F5344CB8AC3E}">
        <p14:creationId xmlns:p14="http://schemas.microsoft.com/office/powerpoint/2010/main" val="4067432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28AFC6-B88D-44A9-B54D-F106267A34DB}"/>
              </a:ext>
            </a:extLst>
          </p:cNvPr>
          <p:cNvSpPr>
            <a:spLocks noGrp="1"/>
          </p:cNvSpPr>
          <p:nvPr>
            <p:ph type="title"/>
          </p:nvPr>
        </p:nvSpPr>
        <p:spPr/>
        <p:txBody>
          <a:bodyPr vert="horz" lIns="91440" tIns="45720" rIns="91440" bIns="45720" rtlCol="0" anchor="ctr">
            <a:normAutofit/>
          </a:bodyPr>
          <a:lstStyle/>
          <a:p>
            <a:pPr algn="ctr"/>
            <a:r>
              <a:rPr lang="en-US" sz="3600"/>
              <a:t>Academic Engagement</a:t>
            </a:r>
            <a:endParaRPr lang="en-US"/>
          </a:p>
        </p:txBody>
      </p:sp>
      <p:sp>
        <p:nvSpPr>
          <p:cNvPr id="3" name="Content Placeholder 2">
            <a:extLst>
              <a:ext uri="{FF2B5EF4-FFF2-40B4-BE49-F238E27FC236}">
                <a16:creationId xmlns:a16="http://schemas.microsoft.com/office/drawing/2014/main" xmlns="" id="{40282163-5A20-4A17-9256-D02A2DDCA966}"/>
              </a:ext>
            </a:extLst>
          </p:cNvPr>
          <p:cNvSpPr>
            <a:spLocks noGrp="1"/>
          </p:cNvSpPr>
          <p:nvPr>
            <p:ph idx="1"/>
          </p:nvPr>
        </p:nvSpPr>
        <p:spPr>
          <a:xfrm>
            <a:off x="581025" y="2181225"/>
            <a:ext cx="11029950" cy="4115174"/>
          </a:xfrm>
        </p:spPr>
        <p:txBody>
          <a:bodyPr vert="horz" lIns="91440" tIns="45720" rIns="91440" bIns="45720" rtlCol="0" anchor="t">
            <a:normAutofit fontScale="47500" lnSpcReduction="20000"/>
          </a:bodyPr>
          <a:lstStyle/>
          <a:p>
            <a:pPr marL="305435" indent="-305435"/>
            <a:r>
              <a:rPr lang="en-US" b="1" dirty="0"/>
              <a:t>Definition: Multi-faceted concept</a:t>
            </a:r>
          </a:p>
          <a:p>
            <a:pPr marL="629920" lvl="1" indent="-305435"/>
            <a:endParaRPr lang="en-US" sz="1800" dirty="0"/>
          </a:p>
          <a:p>
            <a:pPr marL="0" indent="0">
              <a:buNone/>
            </a:pPr>
            <a:endParaRPr lang="en-US" dirty="0"/>
          </a:p>
          <a:p>
            <a:pPr marL="305435" indent="-305435"/>
            <a:endParaRPr lang="en-US" dirty="0"/>
          </a:p>
          <a:p>
            <a:pPr marL="305435" indent="-305435"/>
            <a:endParaRPr lang="en-US" dirty="0"/>
          </a:p>
          <a:p>
            <a:pPr marL="305435" indent="-305435"/>
            <a:endParaRPr lang="en-US" dirty="0"/>
          </a:p>
          <a:p>
            <a:pPr marL="305435" indent="-305435"/>
            <a:r>
              <a:rPr lang="en-US" b="1" dirty="0" err="1"/>
              <a:t>Zepke</a:t>
            </a:r>
            <a:r>
              <a:rPr lang="en-US" b="1" dirty="0"/>
              <a:t> and Leach (2010) - Meta-analysis evaluated 93 studies from 10 different countries. Study results identified four perspectives on school engagement.</a:t>
            </a:r>
          </a:p>
          <a:p>
            <a:pPr marL="0" indent="0">
              <a:buNone/>
            </a:pPr>
            <a:endParaRPr lang="en-US" sz="3200" b="1" dirty="0"/>
          </a:p>
          <a:p>
            <a:pPr marL="305435" indent="-305435"/>
            <a:r>
              <a:rPr lang="en-US" b="1" dirty="0"/>
              <a:t>Intrinsic ("micro") versus Extrinsic ("macro") Characteristics</a:t>
            </a:r>
            <a:endParaRPr lang="en-US" b="1" dirty="0">
              <a:solidFill>
                <a:schemeClr val="tx1"/>
              </a:solidFill>
            </a:endParaRPr>
          </a:p>
          <a:p>
            <a:pPr marL="629920" lvl="1" indent="-305435"/>
            <a:r>
              <a:rPr lang="en-US" b="1" dirty="0"/>
              <a:t>Macro Example: Teacher/Student Relations</a:t>
            </a:r>
          </a:p>
          <a:p>
            <a:pPr marL="629920" lvl="1" indent="-305435"/>
            <a:r>
              <a:rPr lang="en-US" b="1" dirty="0"/>
              <a:t>Micro Example: Mood, Motivation, Executive Functioning</a:t>
            </a:r>
          </a:p>
          <a:p>
            <a:pPr marL="324485" lvl="1" indent="0">
              <a:buNone/>
            </a:pPr>
            <a:endParaRPr lang="en-US" dirty="0"/>
          </a:p>
          <a:p>
            <a:pPr marL="305435" indent="-305435"/>
            <a:r>
              <a:rPr lang="en-US" sz="4000" b="1" dirty="0" err="1">
                <a:solidFill>
                  <a:schemeClr val="accent1"/>
                </a:solidFill>
              </a:rPr>
              <a:t>Handelsman</a:t>
            </a:r>
            <a:r>
              <a:rPr lang="en-US" sz="4000" b="1" dirty="0">
                <a:solidFill>
                  <a:schemeClr val="accent1"/>
                </a:solidFill>
              </a:rPr>
              <a:t> et al. (2005) - Developed inventory of academic engagement called the Student Course Engagement Questionnaire (SCEQ)</a:t>
            </a:r>
          </a:p>
          <a:p>
            <a:pPr marL="629920" lvl="1" indent="-305435"/>
            <a:r>
              <a:rPr lang="en-US" sz="3600" b="1" dirty="0">
                <a:solidFill>
                  <a:schemeClr val="accent2"/>
                </a:solidFill>
              </a:rPr>
              <a:t>Evaluated engagement from the micro perspective</a:t>
            </a:r>
          </a:p>
          <a:p>
            <a:pPr marL="629920" lvl="1" indent="-305435"/>
            <a:r>
              <a:rPr lang="en-US" sz="3600" b="1" dirty="0">
                <a:solidFill>
                  <a:schemeClr val="accent2"/>
                </a:solidFill>
              </a:rPr>
              <a:t>Identified Four Factors of Student Engagement</a:t>
            </a:r>
          </a:p>
        </p:txBody>
      </p:sp>
      <p:sp>
        <p:nvSpPr>
          <p:cNvPr id="4" name="TextBox 3">
            <a:extLst>
              <a:ext uri="{FF2B5EF4-FFF2-40B4-BE49-F238E27FC236}">
                <a16:creationId xmlns:a16="http://schemas.microsoft.com/office/drawing/2014/main" xmlns="" id="{6E02D647-40F7-4473-AE89-7D33C1E413BF}"/>
              </a:ext>
            </a:extLst>
          </p:cNvPr>
          <p:cNvSpPr txBox="1"/>
          <p:nvPr/>
        </p:nvSpPr>
        <p:spPr>
          <a:xfrm>
            <a:off x="1628775" y="2486025"/>
            <a:ext cx="8461506" cy="830997"/>
          </a:xfrm>
          <a:prstGeom prst="rect">
            <a:avLst/>
          </a:prstGeom>
          <a:ln>
            <a:solidFill>
              <a:schemeClr val="accent2"/>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t>Marks (2000): “the attention, interest, investment, and effort students expend in the work of learning. Defined in this way, engagement implies both affective and behavioral participation in the learning experience” (pg. 154-155).</a:t>
            </a:r>
          </a:p>
        </p:txBody>
      </p:sp>
    </p:spTree>
    <p:extLst>
      <p:ext uri="{BB962C8B-B14F-4D97-AF65-F5344CB8AC3E}">
        <p14:creationId xmlns:p14="http://schemas.microsoft.com/office/powerpoint/2010/main" val="3055628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t>Factor 1 - </a:t>
            </a:r>
            <a:r>
              <a:rPr lang="en-US" sz="2800" u="sng" dirty="0"/>
              <a:t>Skills Engagement</a:t>
            </a:r>
            <a:r>
              <a:rPr lang="en-US" sz="2800" dirty="0"/>
              <a:t>: </a:t>
            </a:r>
          </a:p>
          <a:p>
            <a:pPr marL="899795" lvl="2" indent="-269875"/>
            <a:r>
              <a:rPr lang="en-US" sz="2000" dirty="0"/>
              <a:t>Study skills</a:t>
            </a:r>
          </a:p>
          <a:p>
            <a:pPr marL="899795" lvl="2" indent="-269875"/>
            <a:r>
              <a:rPr lang="en-US" sz="2000" dirty="0"/>
              <a:t>Effort</a:t>
            </a:r>
            <a:endParaRPr lang="en-US" sz="2000" dirty="0">
              <a:solidFill>
                <a:srgbClr val="000000"/>
              </a:solidFill>
            </a:endParaRPr>
          </a:p>
          <a:p>
            <a:pPr marL="899795" lvl="2" indent="-269875"/>
            <a:r>
              <a:rPr lang="en-US" sz="2000" dirty="0"/>
              <a:t>Work completion</a:t>
            </a:r>
            <a:endParaRPr lang="en-US" sz="2000" dirty="0">
              <a:solidFill>
                <a:srgbClr val="000000"/>
              </a:solidFill>
            </a:endParaRPr>
          </a:p>
          <a:p>
            <a:pPr marL="899795" lvl="2" indent="-269875"/>
            <a:r>
              <a:rPr lang="en-US" sz="2000" dirty="0" smtClean="0"/>
              <a:t>Attendance</a:t>
            </a:r>
            <a:endParaRPr lang="en-US" sz="2000" dirty="0">
              <a:solidFill>
                <a:srgbClr val="000000"/>
              </a:solidFill>
            </a:endParaRPr>
          </a:p>
          <a:p>
            <a:pPr marL="899795" lvl="2" indent="-269875"/>
            <a:r>
              <a:rPr lang="en-US" sz="2000" dirty="0"/>
              <a:t>Taking and reviewing notes </a:t>
            </a:r>
            <a:endParaRPr lang="en-US" sz="2000" dirty="0">
              <a:solidFill>
                <a:schemeClr val="tx1"/>
              </a:solidFill>
            </a:endParaRP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78525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212146-044A-455E-B87E-5697979B3AD6}"/>
              </a:ext>
            </a:extLst>
          </p:cNvPr>
          <p:cNvSpPr>
            <a:spLocks noGrp="1"/>
          </p:cNvSpPr>
          <p:nvPr>
            <p:ph type="title"/>
          </p:nvPr>
        </p:nvSpPr>
        <p:spPr/>
        <p:txBody>
          <a:bodyPr vert="horz" lIns="91440" tIns="45720" rIns="91440" bIns="45720" rtlCol="0" anchor="ctr">
            <a:normAutofit/>
          </a:bodyPr>
          <a:lstStyle/>
          <a:p>
            <a:pPr algn="ctr"/>
            <a:r>
              <a:rPr lang="en-US"/>
              <a:t>SCEQ Four Factors of Engagement</a:t>
            </a:r>
            <a:endParaRPr lang="en-US" err="1"/>
          </a:p>
        </p:txBody>
      </p:sp>
      <p:sp>
        <p:nvSpPr>
          <p:cNvPr id="3" name="Content Placeholder 2">
            <a:extLst>
              <a:ext uri="{FF2B5EF4-FFF2-40B4-BE49-F238E27FC236}">
                <a16:creationId xmlns:a16="http://schemas.microsoft.com/office/drawing/2014/main" xmlns="" id="{82737660-408B-45C6-98C3-4542D049E7FB}"/>
              </a:ext>
            </a:extLst>
          </p:cNvPr>
          <p:cNvSpPr>
            <a:spLocks noGrp="1"/>
          </p:cNvSpPr>
          <p:nvPr>
            <p:ph sz="half" idx="1"/>
          </p:nvPr>
        </p:nvSpPr>
        <p:spPr>
          <a:xfrm>
            <a:off x="581025" y="2227263"/>
            <a:ext cx="5422900" cy="4298690"/>
          </a:xfrm>
        </p:spPr>
        <p:txBody>
          <a:bodyPr vert="horz" lIns="91440" tIns="45720" rIns="91440" bIns="45720" rtlCol="0" anchor="t">
            <a:normAutofit fontScale="92500" lnSpcReduction="20000"/>
          </a:bodyPr>
          <a:lstStyle/>
          <a:p>
            <a:pPr marL="305435" indent="-305435"/>
            <a:r>
              <a:rPr lang="en-US" sz="2800" dirty="0">
                <a:solidFill>
                  <a:schemeClr val="accent1"/>
                </a:solidFill>
              </a:rPr>
              <a:t>Factor 1 - </a:t>
            </a:r>
            <a:r>
              <a:rPr lang="en-US" sz="2800" u="sng" dirty="0">
                <a:solidFill>
                  <a:schemeClr val="accent1"/>
                </a:solidFill>
              </a:rPr>
              <a:t>Skills Engagement</a:t>
            </a:r>
            <a:r>
              <a:rPr lang="en-US" sz="2800" dirty="0">
                <a:solidFill>
                  <a:schemeClr val="accent1"/>
                </a:solidFill>
              </a:rPr>
              <a:t>: </a:t>
            </a:r>
          </a:p>
          <a:p>
            <a:pPr marL="899795" lvl="2" indent="-269875"/>
            <a:r>
              <a:rPr lang="en-US" sz="2000" dirty="0">
                <a:solidFill>
                  <a:schemeClr val="accent2"/>
                </a:solidFill>
              </a:rPr>
              <a:t>Study skills</a:t>
            </a:r>
          </a:p>
          <a:p>
            <a:pPr marL="899795" lvl="2" indent="-269875"/>
            <a:r>
              <a:rPr lang="en-US" sz="2000" dirty="0">
                <a:solidFill>
                  <a:schemeClr val="accent2"/>
                </a:solidFill>
              </a:rPr>
              <a:t>Effort</a:t>
            </a:r>
          </a:p>
          <a:p>
            <a:pPr marL="899795" lvl="2" indent="-269875"/>
            <a:r>
              <a:rPr lang="en-US" sz="2000" dirty="0">
                <a:solidFill>
                  <a:schemeClr val="accent2"/>
                </a:solidFill>
              </a:rPr>
              <a:t>Work completion</a:t>
            </a:r>
          </a:p>
          <a:p>
            <a:pPr marL="899795" lvl="2" indent="-269875"/>
            <a:r>
              <a:rPr lang="en-US" sz="2000" dirty="0" smtClean="0">
                <a:solidFill>
                  <a:schemeClr val="accent2"/>
                </a:solidFill>
              </a:rPr>
              <a:t>Attendance</a:t>
            </a:r>
            <a:endParaRPr lang="en-US" sz="2000" dirty="0">
              <a:solidFill>
                <a:schemeClr val="accent2"/>
              </a:solidFill>
            </a:endParaRPr>
          </a:p>
          <a:p>
            <a:pPr marL="899795" lvl="2" indent="-269875"/>
            <a:r>
              <a:rPr lang="en-US" sz="2000" dirty="0">
                <a:solidFill>
                  <a:schemeClr val="accent2"/>
                </a:solidFill>
              </a:rPr>
              <a:t>Taking and reviewing notes </a:t>
            </a:r>
          </a:p>
          <a:p>
            <a:pPr marL="305435" indent="-305435"/>
            <a:endParaRPr lang="en-US" dirty="0"/>
          </a:p>
          <a:p>
            <a:pPr marL="305435" indent="-305435"/>
            <a:r>
              <a:rPr lang="en-US" sz="2800" dirty="0"/>
              <a:t>Factor 2 - </a:t>
            </a:r>
            <a:r>
              <a:rPr lang="en-US" sz="2800" u="sng" dirty="0"/>
              <a:t>Emotional Engagement</a:t>
            </a:r>
            <a:r>
              <a:rPr lang="en-US" sz="2800" dirty="0"/>
              <a:t>:</a:t>
            </a:r>
          </a:p>
          <a:p>
            <a:pPr marL="899795" lvl="2" indent="-269875"/>
            <a:r>
              <a:rPr lang="en-US" sz="2000" dirty="0"/>
              <a:t>Desiring to learn</a:t>
            </a:r>
          </a:p>
          <a:p>
            <a:pPr marL="899795" lvl="2" indent="-269875"/>
            <a:r>
              <a:rPr lang="en-US" sz="2000" dirty="0"/>
              <a:t>Finding ways to make course interesting or relevant to their lives</a:t>
            </a:r>
            <a:endParaRPr lang="en-US" sz="2000" dirty="0">
              <a:solidFill>
                <a:schemeClr val="tx1"/>
              </a:solidFill>
            </a:endParaRPr>
          </a:p>
          <a:p>
            <a:pPr marL="305435" indent="-305435"/>
            <a:endParaRPr lang="en-US" dirty="0"/>
          </a:p>
          <a:p>
            <a:pPr marL="0" indent="0">
              <a:buNone/>
            </a:pPr>
            <a:endParaRPr lang="en-US" dirty="0"/>
          </a:p>
        </p:txBody>
      </p:sp>
      <p:sp>
        <p:nvSpPr>
          <p:cNvPr id="4" name="Content Placeholder 3">
            <a:extLst>
              <a:ext uri="{FF2B5EF4-FFF2-40B4-BE49-F238E27FC236}">
                <a16:creationId xmlns:a16="http://schemas.microsoft.com/office/drawing/2014/main" xmlns="" id="{2E139B11-716A-46D6-8298-FD0CC4AFA1FE}"/>
              </a:ext>
            </a:extLst>
          </p:cNvPr>
          <p:cNvSpPr>
            <a:spLocks noGrp="1"/>
          </p:cNvSpPr>
          <p:nvPr>
            <p:ph sz="half" idx="2"/>
          </p:nvPr>
        </p:nvSpPr>
        <p:spPr>
          <a:xfrm>
            <a:off x="6188075" y="2227263"/>
            <a:ext cx="5422900" cy="4260695"/>
          </a:xfrm>
        </p:spPr>
        <p:txBody>
          <a:bodyPr vert="horz" lIns="91440" tIns="45720" rIns="91440" bIns="45720" rtlCol="0" anchor="t">
            <a:normAutofit fontScale="92500" lnSpcReduction="20000"/>
          </a:bodyPr>
          <a:lstStyle/>
          <a:p>
            <a:pPr marL="305435" indent="-305435"/>
            <a:r>
              <a:rPr lang="en-US" sz="2800"/>
              <a:t>Factor 3 - </a:t>
            </a:r>
            <a:r>
              <a:rPr lang="en-US" sz="2800" u="sng"/>
              <a:t>Participation/Interaction Engagement</a:t>
            </a:r>
            <a:r>
              <a:rPr lang="en-US" sz="2800"/>
              <a:t>:</a:t>
            </a:r>
          </a:p>
          <a:p>
            <a:pPr marL="899795" lvl="2" indent="-269875"/>
            <a:r>
              <a:rPr lang="en-US" sz="2000"/>
              <a:t>Participating in discussions</a:t>
            </a:r>
            <a:endParaRPr lang="en-US" sz="2000">
              <a:solidFill>
                <a:srgbClr val="000000"/>
              </a:solidFill>
            </a:endParaRPr>
          </a:p>
          <a:p>
            <a:pPr marL="899795" lvl="2" indent="-269875"/>
            <a:r>
              <a:rPr lang="en-US" sz="2000"/>
              <a:t>Asking questions</a:t>
            </a:r>
            <a:endParaRPr lang="en-US" sz="2000">
              <a:solidFill>
                <a:schemeClr val="tx1"/>
              </a:solidFill>
            </a:endParaRPr>
          </a:p>
          <a:p>
            <a:pPr marL="899795" lvl="2" indent="-269875"/>
            <a:r>
              <a:rPr lang="en-US" sz="2000"/>
              <a:t>Seeking help when necessary </a:t>
            </a:r>
            <a:endParaRPr lang="en-US" sz="2000">
              <a:solidFill>
                <a:schemeClr val="tx1"/>
              </a:solidFill>
            </a:endParaRPr>
          </a:p>
          <a:p>
            <a:pPr marL="305435" indent="-305435"/>
            <a:endParaRPr lang="en-US"/>
          </a:p>
          <a:p>
            <a:pPr marL="305435" indent="-305435"/>
            <a:r>
              <a:rPr lang="en-US" sz="2800"/>
              <a:t>Factor 4 - </a:t>
            </a:r>
            <a:r>
              <a:rPr lang="en-US" sz="2800" u="sng"/>
              <a:t>Performance Engagement</a:t>
            </a:r>
            <a:r>
              <a:rPr lang="en-US" sz="2800"/>
              <a:t>:</a:t>
            </a:r>
          </a:p>
          <a:p>
            <a:pPr marL="899795" lvl="2" indent="-269875"/>
            <a:r>
              <a:rPr lang="en-US" sz="2000"/>
              <a:t>Performance on tests</a:t>
            </a:r>
          </a:p>
          <a:p>
            <a:pPr marL="899795" lvl="2" indent="-269875"/>
            <a:r>
              <a:rPr lang="en-US" sz="2000"/>
              <a:t>Grades</a:t>
            </a:r>
            <a:endParaRPr lang="en-US" sz="2000">
              <a:solidFill>
                <a:srgbClr val="000000"/>
              </a:solidFill>
            </a:endParaRPr>
          </a:p>
          <a:p>
            <a:pPr marL="899795" lvl="2" indent="-269875"/>
            <a:r>
              <a:rPr lang="en-US" sz="2000"/>
              <a:t>Confidence about abilities in the specific course.</a:t>
            </a:r>
            <a:endParaRPr lang="en-US" sz="2000">
              <a:solidFill>
                <a:schemeClr val="tx1"/>
              </a:solidFill>
            </a:endParaRPr>
          </a:p>
        </p:txBody>
      </p:sp>
    </p:spTree>
    <p:extLst>
      <p:ext uri="{BB962C8B-B14F-4D97-AF65-F5344CB8AC3E}">
        <p14:creationId xmlns:p14="http://schemas.microsoft.com/office/powerpoint/2010/main" val="1036540889"/>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2769</TotalTime>
  <Words>2597</Words>
  <Application>Microsoft Macintosh PowerPoint</Application>
  <PresentationFormat>Widescreen</PresentationFormat>
  <Paragraphs>409</Paragraphs>
  <Slides>52</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52</vt:i4>
      </vt:variant>
    </vt:vector>
  </HeadingPairs>
  <TitlesOfParts>
    <vt:vector size="61" baseType="lpstr">
      <vt:lpstr>Calibri</vt:lpstr>
      <vt:lpstr>Garamond</vt:lpstr>
      <vt:lpstr>Gill Sans MT</vt:lpstr>
      <vt:lpstr>Mangal</vt:lpstr>
      <vt:lpstr>Times New Roman</vt:lpstr>
      <vt:lpstr>Wingdings</vt:lpstr>
      <vt:lpstr>Wingdings 2</vt:lpstr>
      <vt:lpstr>Arial</vt:lpstr>
      <vt:lpstr>Dividend</vt:lpstr>
      <vt:lpstr>Effects of Stress, Sleep Hygiene, and Exercise on  Academic Engagement in Undergraduate Students  </vt:lpstr>
      <vt:lpstr>Academic Engagement</vt:lpstr>
      <vt:lpstr>Academic Engagement</vt:lpstr>
      <vt:lpstr> Zepke and Leach (2010): four perspectives on school engagement.</vt:lpstr>
      <vt:lpstr>Academic Engagement</vt:lpstr>
      <vt:lpstr>Academic Engagement</vt:lpstr>
      <vt:lpstr>Academic Engagement</vt:lpstr>
      <vt:lpstr>SCEQ Four Factors of Engagement</vt:lpstr>
      <vt:lpstr>SCEQ Four Factors of Engagement</vt:lpstr>
      <vt:lpstr>SCEQ Four Factors of Engagement</vt:lpstr>
      <vt:lpstr>SCEQ Four Factors of Engagement</vt:lpstr>
      <vt:lpstr>SCEQ Four Factors of Engagement</vt:lpstr>
      <vt:lpstr>Effects on Academic Engagement</vt:lpstr>
      <vt:lpstr>Stress</vt:lpstr>
      <vt:lpstr>Stress and Academic Engagement</vt:lpstr>
      <vt:lpstr>Stress and Academic Engagement</vt:lpstr>
      <vt:lpstr>Stress and Academic Engagement</vt:lpstr>
      <vt:lpstr>Stress and Depression</vt:lpstr>
      <vt:lpstr>Stressful life events</vt:lpstr>
      <vt:lpstr>Stressful Life Events:  Acute  versus chronic</vt:lpstr>
      <vt:lpstr>Stressful Life Events:  Acute  versus chronic</vt:lpstr>
      <vt:lpstr>Stress, Sleep,  and Academic Engagement</vt:lpstr>
      <vt:lpstr>Stress</vt:lpstr>
      <vt:lpstr>PowerPoint Presentation</vt:lpstr>
      <vt:lpstr>SleeP and Academic Performance</vt:lpstr>
      <vt:lpstr>SleeP and Academic Performance</vt:lpstr>
      <vt:lpstr>SleeP and Academic Performance</vt:lpstr>
      <vt:lpstr>SleeP and Academic Performance</vt:lpstr>
      <vt:lpstr>Sleep Hygiene</vt:lpstr>
      <vt:lpstr>Sleep Hygiene</vt:lpstr>
      <vt:lpstr>Sleep Hygiene</vt:lpstr>
      <vt:lpstr>Exercise</vt:lpstr>
      <vt:lpstr>Exercise</vt:lpstr>
      <vt:lpstr>Exercise</vt:lpstr>
      <vt:lpstr>Exercise: Types and Dosages</vt:lpstr>
      <vt:lpstr>PowerPoint Presentation</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Methods</vt:lpstr>
      <vt:lpstr>Methods</vt:lpstr>
      <vt:lpstr>Methods</vt:lpstr>
      <vt:lpstr>Methods</vt:lpstr>
      <vt:lpstr>Methods</vt:lpstr>
      <vt:lpstr>Methods</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Stress, Sleep Hygiene, and Exercise on  Academic Engagement in Undergraduate Students  </dc:title>
  <cp:lastModifiedBy>Nelson, Audrey R - (audreyn)</cp:lastModifiedBy>
  <cp:revision>67</cp:revision>
  <dcterms:modified xsi:type="dcterms:W3CDTF">2017-12-10T19:18:44Z</dcterms:modified>
</cp:coreProperties>
</file>

<file path=docProps/thumbnail.jpeg>
</file>